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92" r:id="rId1"/>
  </p:sldMasterIdLst>
  <p:notesMasterIdLst>
    <p:notesMasterId r:id="rId32"/>
  </p:notesMasterIdLst>
  <p:sldIdLst>
    <p:sldId id="270" r:id="rId2"/>
    <p:sldId id="271" r:id="rId3"/>
    <p:sldId id="281" r:id="rId4"/>
    <p:sldId id="268" r:id="rId5"/>
    <p:sldId id="303" r:id="rId6"/>
    <p:sldId id="276" r:id="rId7"/>
    <p:sldId id="280" r:id="rId8"/>
    <p:sldId id="283" r:id="rId9"/>
    <p:sldId id="277" r:id="rId10"/>
    <p:sldId id="284" r:id="rId11"/>
    <p:sldId id="291" r:id="rId12"/>
    <p:sldId id="293" r:id="rId13"/>
    <p:sldId id="290" r:id="rId14"/>
    <p:sldId id="294" r:id="rId15"/>
    <p:sldId id="289" r:id="rId16"/>
    <p:sldId id="288" r:id="rId17"/>
    <p:sldId id="292" r:id="rId18"/>
    <p:sldId id="287" r:id="rId19"/>
    <p:sldId id="295" r:id="rId20"/>
    <p:sldId id="286" r:id="rId21"/>
    <p:sldId id="285" r:id="rId22"/>
    <p:sldId id="296" r:id="rId23"/>
    <p:sldId id="306" r:id="rId24"/>
    <p:sldId id="282" r:id="rId25"/>
    <p:sldId id="269" r:id="rId26"/>
    <p:sldId id="300" r:id="rId27"/>
    <p:sldId id="302" r:id="rId28"/>
    <p:sldId id="304" r:id="rId29"/>
    <p:sldId id="305" r:id="rId30"/>
    <p:sldId id="278" r:id="rId31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3"/>
      <p:bold r:id="rId34"/>
      <p:italic r:id="rId35"/>
      <p:boldItalic r:id="rId36"/>
    </p:embeddedFont>
    <p:embeddedFont>
      <p:font typeface="Helvetica Neue" panose="02000503000000020004" pitchFamily="2" charset="0"/>
      <p:regular r:id="rId37"/>
      <p:bold r:id="rId38"/>
      <p:italic r:id="rId39"/>
      <p:boldItalic r:id="rId40"/>
    </p:embeddedFont>
    <p:embeddedFont>
      <p:font typeface="Merriweather Sans" pitchFamily="2" charset="77"/>
      <p:regular r:id="rId41"/>
      <p:bold r:id="rId42"/>
      <p:italic r:id="rId43"/>
      <p:boldItalic r:id="rId44"/>
    </p:embeddedFont>
    <p:embeddedFont>
      <p:font typeface="Open Sans" panose="020B0606030504020204" pitchFamily="34" charset="0"/>
      <p:regular r:id="rId45"/>
      <p:bold r:id="rId46"/>
      <p:italic r:id="rId47"/>
      <p:boldItalic r:id="rId48"/>
    </p:embeddedFont>
    <p:embeddedFont>
      <p:font typeface="Open Sans SemiBold" panose="020B0606030504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65"/>
    <p:restoredTop sz="96309"/>
  </p:normalViewPr>
  <p:slideViewPr>
    <p:cSldViewPr snapToGrid="0">
      <p:cViewPr varScale="1">
        <p:scale>
          <a:sx n="257" d="100"/>
          <a:sy n="257" d="100"/>
        </p:scale>
        <p:origin x="168" y="432"/>
      </p:cViewPr>
      <p:guideLst>
        <p:guide orient="horz" pos="162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notesViewPr>
    <p:cSldViewPr snapToGrid="0" showGuides="1">
      <p:cViewPr>
        <p:scale>
          <a:sx n="150" d="100"/>
          <a:sy n="150" d="100"/>
        </p:scale>
        <p:origin x="2388" y="-36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5B91AE-2549-4A26-BC80-57A09B6D0BA5}" type="doc">
      <dgm:prSet loTypeId="urn:microsoft.com/office/officeart/2005/8/layout/cycle3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GB"/>
        </a:p>
      </dgm:t>
    </dgm:pt>
    <dgm:pt modelId="{8D8E5267-E12A-4637-AC87-ADF0C9D681E9}">
      <dgm:prSet/>
      <dgm:spPr/>
      <dgm:t>
        <a:bodyPr/>
        <a:lstStyle/>
        <a:p>
          <a:pPr rtl="0"/>
          <a:r>
            <a:rPr lang="en-GB" b="0" i="0" dirty="0"/>
            <a:t>Root of Trust and Secure Boot </a:t>
          </a:r>
          <a:endParaRPr lang="en-GB" dirty="0"/>
        </a:p>
      </dgm:t>
    </dgm:pt>
    <dgm:pt modelId="{7841D266-AB5A-44E4-B5E2-677EE3630CCF}" type="sibTrans" cxnId="{A698E826-BFBD-472F-BC8B-E3FB7CA136DA}">
      <dgm:prSet/>
      <dgm:spPr/>
      <dgm:t>
        <a:bodyPr/>
        <a:lstStyle/>
        <a:p>
          <a:endParaRPr lang="en-GB"/>
        </a:p>
      </dgm:t>
    </dgm:pt>
    <dgm:pt modelId="{8AF47863-A7B7-4BC7-B4C5-E038FB95878A}" type="parTrans" cxnId="{A698E826-BFBD-472F-BC8B-E3FB7CA136DA}">
      <dgm:prSet/>
      <dgm:spPr/>
      <dgm:t>
        <a:bodyPr/>
        <a:lstStyle/>
        <a:p>
          <a:endParaRPr lang="en-GB"/>
        </a:p>
      </dgm:t>
    </dgm:pt>
    <dgm:pt modelId="{FF68036B-612F-44E8-BC4F-BD9903117C43}">
      <dgm:prSet/>
      <dgm:spPr/>
      <dgm:t>
        <a:bodyPr/>
        <a:lstStyle/>
        <a:p>
          <a:pPr rtl="0"/>
          <a:r>
            <a:rPr lang="en-GB" b="0" i="0" dirty="0"/>
            <a:t>Standards and Certification</a:t>
          </a:r>
          <a:endParaRPr lang="en-GB" dirty="0"/>
        </a:p>
      </dgm:t>
    </dgm:pt>
    <dgm:pt modelId="{2E1722AA-5C56-47B4-8E1C-E1EEAEDCA0CC}" type="sibTrans" cxnId="{EA764B20-7862-4C90-AD23-E0F06BFDBC01}">
      <dgm:prSet/>
      <dgm:spPr/>
      <dgm:t>
        <a:bodyPr/>
        <a:lstStyle/>
        <a:p>
          <a:endParaRPr lang="en-GB"/>
        </a:p>
      </dgm:t>
    </dgm:pt>
    <dgm:pt modelId="{A36DBC14-2D09-44F4-9883-8EBB1BF0F69B}" type="parTrans" cxnId="{EA764B20-7862-4C90-AD23-E0F06BFDBC01}">
      <dgm:prSet/>
      <dgm:spPr/>
      <dgm:t>
        <a:bodyPr/>
        <a:lstStyle/>
        <a:p>
          <a:endParaRPr lang="en-GB"/>
        </a:p>
      </dgm:t>
    </dgm:pt>
    <dgm:pt modelId="{D449AF90-9F57-422D-9C78-6A02E081A5D7}">
      <dgm:prSet/>
      <dgm:spPr/>
      <dgm:t>
        <a:bodyPr/>
        <a:lstStyle/>
        <a:p>
          <a:pPr rtl="0"/>
          <a:r>
            <a:rPr lang="en-GB" b="0" i="0" dirty="0"/>
            <a:t>Security Ecosystem</a:t>
          </a:r>
          <a:endParaRPr lang="en-GB" dirty="0"/>
        </a:p>
      </dgm:t>
    </dgm:pt>
    <dgm:pt modelId="{9A8D69D8-A02A-4CEC-A720-1167D5FBED9C}" type="sibTrans" cxnId="{73701391-45F9-4896-BCE5-DA30AEA91C7D}">
      <dgm:prSet/>
      <dgm:spPr/>
      <dgm:t>
        <a:bodyPr/>
        <a:lstStyle/>
        <a:p>
          <a:endParaRPr lang="en-GB"/>
        </a:p>
      </dgm:t>
    </dgm:pt>
    <dgm:pt modelId="{F34C00E9-A82D-4C61-B94D-D8D86BF8B796}" type="parTrans" cxnId="{73701391-45F9-4896-BCE5-DA30AEA91C7D}">
      <dgm:prSet/>
      <dgm:spPr/>
      <dgm:t>
        <a:bodyPr/>
        <a:lstStyle/>
        <a:p>
          <a:endParaRPr lang="en-GB"/>
        </a:p>
      </dgm:t>
    </dgm:pt>
    <dgm:pt modelId="{4A6792EA-C966-4119-8919-85B3CC918AB5}">
      <dgm:prSet/>
      <dgm:spPr/>
      <dgm:t>
        <a:bodyPr/>
        <a:lstStyle/>
        <a:p>
          <a:pPr rtl="0"/>
          <a:r>
            <a:rPr lang="en-GB" dirty="0"/>
            <a:t>Confidential Computing</a:t>
          </a:r>
        </a:p>
      </dgm:t>
    </dgm:pt>
    <dgm:pt modelId="{0CD5533E-0E79-4D55-AC36-98E78429C952}" type="sibTrans" cxnId="{0BAF2F46-7E11-498A-8042-B04F100BCB9C}">
      <dgm:prSet/>
      <dgm:spPr/>
      <dgm:t>
        <a:bodyPr/>
        <a:lstStyle/>
        <a:p>
          <a:endParaRPr lang="en-GB"/>
        </a:p>
      </dgm:t>
    </dgm:pt>
    <dgm:pt modelId="{C56FA24C-B833-4543-9CB5-27CA18D0E6B1}" type="parTrans" cxnId="{0BAF2F46-7E11-498A-8042-B04F100BCB9C}">
      <dgm:prSet/>
      <dgm:spPr/>
      <dgm:t>
        <a:bodyPr/>
        <a:lstStyle/>
        <a:p>
          <a:endParaRPr lang="en-GB"/>
        </a:p>
      </dgm:t>
    </dgm:pt>
    <dgm:pt modelId="{5F7F72B9-B3C0-4CFB-8E8C-7D49A8F8A4D7}">
      <dgm:prSet/>
      <dgm:spPr/>
      <dgm:t>
        <a:bodyPr/>
        <a:lstStyle/>
        <a:p>
          <a:pPr rtl="0"/>
          <a:r>
            <a:rPr lang="en-GB" b="0" i="0" dirty="0"/>
            <a:t>Isolation</a:t>
          </a:r>
          <a:endParaRPr lang="en-GB" dirty="0"/>
        </a:p>
      </dgm:t>
    </dgm:pt>
    <dgm:pt modelId="{24720E9E-B9B4-42C9-8A35-FB34F87F2905}" type="sibTrans" cxnId="{C3AF8980-52C4-4A21-B6DB-C8A664CB2BA8}">
      <dgm:prSet/>
      <dgm:spPr/>
      <dgm:t>
        <a:bodyPr/>
        <a:lstStyle/>
        <a:p>
          <a:endParaRPr lang="en-GB"/>
        </a:p>
      </dgm:t>
    </dgm:pt>
    <dgm:pt modelId="{4658B5E0-F2F5-40A7-8305-3A3533A774B9}" type="parTrans" cxnId="{C3AF8980-52C4-4A21-B6DB-C8A664CB2BA8}">
      <dgm:prSet/>
      <dgm:spPr/>
      <dgm:t>
        <a:bodyPr/>
        <a:lstStyle/>
        <a:p>
          <a:endParaRPr lang="en-GB"/>
        </a:p>
      </dgm:t>
    </dgm:pt>
    <dgm:pt modelId="{D841AC73-A382-47EA-B9A7-5B688A55373C}">
      <dgm:prSet/>
      <dgm:spPr/>
      <dgm:t>
        <a:bodyPr/>
        <a:lstStyle/>
        <a:p>
          <a:pPr rtl="0"/>
          <a:r>
            <a:rPr lang="en-GB" b="0" i="0" dirty="0"/>
            <a:t>Attestation</a:t>
          </a:r>
          <a:endParaRPr lang="en-GB" dirty="0"/>
        </a:p>
      </dgm:t>
    </dgm:pt>
    <dgm:pt modelId="{F55D1F0E-4A52-4B8F-A6DB-63D9D94C7A40}" type="sibTrans" cxnId="{EC5E8509-FC85-42BF-9584-3DF0ACC5746B}">
      <dgm:prSet/>
      <dgm:spPr/>
      <dgm:t>
        <a:bodyPr/>
        <a:lstStyle/>
        <a:p>
          <a:endParaRPr lang="en-GB"/>
        </a:p>
      </dgm:t>
    </dgm:pt>
    <dgm:pt modelId="{8F373055-ACB3-4C44-829F-28A98D261568}" type="parTrans" cxnId="{EC5E8509-FC85-42BF-9584-3DF0ACC5746B}">
      <dgm:prSet/>
      <dgm:spPr/>
      <dgm:t>
        <a:bodyPr/>
        <a:lstStyle/>
        <a:p>
          <a:endParaRPr lang="en-GB"/>
        </a:p>
      </dgm:t>
    </dgm:pt>
    <dgm:pt modelId="{888DB179-8F3A-495E-A403-C1ACF3679214}">
      <dgm:prSet/>
      <dgm:spPr/>
      <dgm:t>
        <a:bodyPr/>
        <a:lstStyle/>
        <a:p>
          <a:pPr rtl="0"/>
          <a:r>
            <a:rPr lang="en-GB" dirty="0"/>
            <a:t>Secure Storage</a:t>
          </a:r>
        </a:p>
      </dgm:t>
    </dgm:pt>
    <dgm:pt modelId="{E9173ACB-51AF-4277-9AF3-3EE8B1DF6E21}" type="sibTrans" cxnId="{F81BA3C7-4824-4E05-8A73-E09D4F6628E8}">
      <dgm:prSet/>
      <dgm:spPr/>
      <dgm:t>
        <a:bodyPr/>
        <a:lstStyle/>
        <a:p>
          <a:endParaRPr lang="en-GB"/>
        </a:p>
      </dgm:t>
    </dgm:pt>
    <dgm:pt modelId="{18D0EE17-4DAB-4475-B564-193132AAD9EA}" type="parTrans" cxnId="{F81BA3C7-4824-4E05-8A73-E09D4F6628E8}">
      <dgm:prSet/>
      <dgm:spPr/>
      <dgm:t>
        <a:bodyPr/>
        <a:lstStyle/>
        <a:p>
          <a:endParaRPr lang="en-GB"/>
        </a:p>
      </dgm:t>
    </dgm:pt>
    <dgm:pt modelId="{DF9B7C1F-1673-4278-BCC9-79212E603902}">
      <dgm:prSet/>
      <dgm:spPr/>
      <dgm:t>
        <a:bodyPr/>
        <a:lstStyle/>
        <a:p>
          <a:pPr rtl="0"/>
          <a:r>
            <a:rPr lang="en-GB" b="0" i="0" dirty="0"/>
            <a:t>Life Cycle Management</a:t>
          </a:r>
          <a:endParaRPr lang="en-GB" dirty="0"/>
        </a:p>
      </dgm:t>
    </dgm:pt>
    <dgm:pt modelId="{6319897D-18D4-4FBB-9BE8-3D6D1E1B9358}" type="sibTrans" cxnId="{0D66246E-25EF-4951-AC77-1A8063F03C25}">
      <dgm:prSet/>
      <dgm:spPr/>
      <dgm:t>
        <a:bodyPr/>
        <a:lstStyle/>
        <a:p>
          <a:endParaRPr lang="en-GB"/>
        </a:p>
      </dgm:t>
    </dgm:pt>
    <dgm:pt modelId="{7F3958DE-78B6-4414-816E-065CD35AA329}" type="parTrans" cxnId="{0D66246E-25EF-4951-AC77-1A8063F03C25}">
      <dgm:prSet/>
      <dgm:spPr/>
      <dgm:t>
        <a:bodyPr/>
        <a:lstStyle/>
        <a:p>
          <a:endParaRPr lang="en-GB"/>
        </a:p>
      </dgm:t>
    </dgm:pt>
    <dgm:pt modelId="{E8F33D1C-24B7-4BD4-B594-18E199979768}">
      <dgm:prSet/>
      <dgm:spPr/>
      <dgm:t>
        <a:bodyPr/>
        <a:lstStyle/>
        <a:p>
          <a:pPr rtl="0"/>
          <a:r>
            <a:rPr lang="en-GB" b="0" i="0" dirty="0"/>
            <a:t>Identity</a:t>
          </a:r>
          <a:endParaRPr lang="en-GB" dirty="0"/>
        </a:p>
      </dgm:t>
    </dgm:pt>
    <dgm:pt modelId="{48828C75-400D-4147-B1D8-B52046DA9A81}" type="sibTrans" cxnId="{D13C3809-B14B-4EFD-9477-7599FAC248C7}">
      <dgm:prSet/>
      <dgm:spPr/>
      <dgm:t>
        <a:bodyPr/>
        <a:lstStyle/>
        <a:p>
          <a:endParaRPr lang="en-GB"/>
        </a:p>
      </dgm:t>
    </dgm:pt>
    <dgm:pt modelId="{ADF128C5-B4D2-4162-BB1E-4512FCA62331}" type="parTrans" cxnId="{D13C3809-B14B-4EFD-9477-7599FAC248C7}">
      <dgm:prSet/>
      <dgm:spPr/>
      <dgm:t>
        <a:bodyPr/>
        <a:lstStyle/>
        <a:p>
          <a:endParaRPr lang="en-GB"/>
        </a:p>
      </dgm:t>
    </dgm:pt>
    <dgm:pt modelId="{56F6F2BD-4BF7-46F2-8493-0599FDE7F2D9}" type="pres">
      <dgm:prSet presAssocID="{585B91AE-2549-4A26-BC80-57A09B6D0BA5}" presName="Name0" presStyleCnt="0">
        <dgm:presLayoutVars>
          <dgm:dir/>
          <dgm:resizeHandles val="exact"/>
        </dgm:presLayoutVars>
      </dgm:prSet>
      <dgm:spPr/>
    </dgm:pt>
    <dgm:pt modelId="{15F8CE67-5893-4B32-90DB-CF973A50D4C5}" type="pres">
      <dgm:prSet presAssocID="{585B91AE-2549-4A26-BC80-57A09B6D0BA5}" presName="cycle" presStyleCnt="0"/>
      <dgm:spPr/>
    </dgm:pt>
    <dgm:pt modelId="{EAA3B1B1-D750-4CD7-BF0D-102516AB8DF5}" type="pres">
      <dgm:prSet presAssocID="{8D8E5267-E12A-4637-AC87-ADF0C9D681E9}" presName="nodeFirstNode" presStyleLbl="node1" presStyleIdx="0" presStyleCnt="9" custScaleX="139936" custScaleY="147098" custRadScaleRad="97927" custRadScaleInc="689">
        <dgm:presLayoutVars>
          <dgm:bulletEnabled val="1"/>
        </dgm:presLayoutVars>
      </dgm:prSet>
      <dgm:spPr/>
    </dgm:pt>
    <dgm:pt modelId="{6AC6D1A9-9D01-4B4F-A12B-E7BF7D6ADFC1}" type="pres">
      <dgm:prSet presAssocID="{7841D266-AB5A-44E4-B5E2-677EE3630CCF}" presName="sibTransFirstNode" presStyleLbl="bgShp" presStyleIdx="0" presStyleCnt="1"/>
      <dgm:spPr/>
    </dgm:pt>
    <dgm:pt modelId="{FE17274C-CE84-4926-BDA6-30E6E3C38DCC}" type="pres">
      <dgm:prSet presAssocID="{E8F33D1C-24B7-4BD4-B594-18E199979768}" presName="nodeFollowingNodes" presStyleLbl="node1" presStyleIdx="1" presStyleCnt="9" custScaleX="126032" custScaleY="137579" custRadScaleRad="108613" custRadScaleInc="41372">
        <dgm:presLayoutVars>
          <dgm:bulletEnabled val="1"/>
        </dgm:presLayoutVars>
      </dgm:prSet>
      <dgm:spPr/>
    </dgm:pt>
    <dgm:pt modelId="{CB98DB92-0B20-47E3-A116-4C21F829060A}" type="pres">
      <dgm:prSet presAssocID="{DF9B7C1F-1673-4278-BCC9-79212E603902}" presName="nodeFollowingNodes" presStyleLbl="node1" presStyleIdx="2" presStyleCnt="9" custScaleX="130147" custScaleY="141162" custRadScaleRad="105651" custRadScaleInc="8034">
        <dgm:presLayoutVars>
          <dgm:bulletEnabled val="1"/>
        </dgm:presLayoutVars>
      </dgm:prSet>
      <dgm:spPr/>
    </dgm:pt>
    <dgm:pt modelId="{28A5BE4D-E96A-4AD8-9E9D-6E9D11332622}" type="pres">
      <dgm:prSet presAssocID="{888DB179-8F3A-495E-A403-C1ACF3679214}" presName="nodeFollowingNodes" presStyleLbl="node1" presStyleIdx="3" presStyleCnt="9" custScaleX="133063" custScaleY="135409" custRadScaleRad="103736" custRadScaleInc="-21187">
        <dgm:presLayoutVars>
          <dgm:bulletEnabled val="1"/>
        </dgm:presLayoutVars>
      </dgm:prSet>
      <dgm:spPr/>
    </dgm:pt>
    <dgm:pt modelId="{AF9D1D4D-EF73-4E28-A8C2-EF462AE66CB7}" type="pres">
      <dgm:prSet presAssocID="{D841AC73-A382-47EA-B9A7-5B688A55373C}" presName="nodeFollowingNodes" presStyleLbl="node1" presStyleIdx="4" presStyleCnt="9" custScaleX="127410" custScaleY="138519" custRadScaleRad="106663" custRadScaleInc="-40400">
        <dgm:presLayoutVars>
          <dgm:bulletEnabled val="1"/>
        </dgm:presLayoutVars>
      </dgm:prSet>
      <dgm:spPr/>
    </dgm:pt>
    <dgm:pt modelId="{094CB093-EA1A-4C18-B476-48102166CADC}" type="pres">
      <dgm:prSet presAssocID="{5F7F72B9-B3C0-4CFB-8E8C-7D49A8F8A4D7}" presName="nodeFollowingNodes" presStyleLbl="node1" presStyleIdx="5" presStyleCnt="9" custScaleX="128648" custScaleY="135690" custRadScaleRad="100353" custRadScaleInc="6281">
        <dgm:presLayoutVars>
          <dgm:bulletEnabled val="1"/>
        </dgm:presLayoutVars>
      </dgm:prSet>
      <dgm:spPr/>
    </dgm:pt>
    <dgm:pt modelId="{072F87B5-DBEA-4E78-8DD6-9DCF80043B31}" type="pres">
      <dgm:prSet presAssocID="{4A6792EA-C966-4119-8919-85B3CC918AB5}" presName="nodeFollowingNodes" presStyleLbl="node1" presStyleIdx="6" presStyleCnt="9" custScaleX="126753" custScaleY="133500" custRadScaleRad="102101" custRadScaleInc="7885">
        <dgm:presLayoutVars>
          <dgm:bulletEnabled val="1"/>
        </dgm:presLayoutVars>
      </dgm:prSet>
      <dgm:spPr/>
    </dgm:pt>
    <dgm:pt modelId="{BB46B84A-A5D3-439C-AF8A-A8AF2A11BCE1}" type="pres">
      <dgm:prSet presAssocID="{D449AF90-9F57-422D-9C78-6A02E081A5D7}" presName="nodeFollowingNodes" presStyleLbl="node1" presStyleIdx="7" presStyleCnt="9" custScaleX="127624" custScaleY="131538" custRadScaleRad="100684" custRadScaleInc="-21291">
        <dgm:presLayoutVars>
          <dgm:bulletEnabled val="1"/>
        </dgm:presLayoutVars>
      </dgm:prSet>
      <dgm:spPr/>
    </dgm:pt>
    <dgm:pt modelId="{60E3C8EF-98ED-4F62-A972-20808CF26A75}" type="pres">
      <dgm:prSet presAssocID="{FF68036B-612F-44E8-BC4F-BD9903117C43}" presName="nodeFollowingNodes" presStyleLbl="node1" presStyleIdx="8" presStyleCnt="9" custScaleX="133659" custScaleY="134696" custRadScaleRad="106252" custRadScaleInc="-50082">
        <dgm:presLayoutVars>
          <dgm:bulletEnabled val="1"/>
        </dgm:presLayoutVars>
      </dgm:prSet>
      <dgm:spPr/>
    </dgm:pt>
  </dgm:ptLst>
  <dgm:cxnLst>
    <dgm:cxn modelId="{D13C3809-B14B-4EFD-9477-7599FAC248C7}" srcId="{585B91AE-2549-4A26-BC80-57A09B6D0BA5}" destId="{E8F33D1C-24B7-4BD4-B594-18E199979768}" srcOrd="1" destOrd="0" parTransId="{ADF128C5-B4D2-4162-BB1E-4512FCA62331}" sibTransId="{48828C75-400D-4147-B1D8-B52046DA9A81}"/>
    <dgm:cxn modelId="{EC5E8509-FC85-42BF-9584-3DF0ACC5746B}" srcId="{585B91AE-2549-4A26-BC80-57A09B6D0BA5}" destId="{D841AC73-A382-47EA-B9A7-5B688A55373C}" srcOrd="4" destOrd="0" parTransId="{8F373055-ACB3-4C44-829F-28A98D261568}" sibTransId="{F55D1F0E-4A52-4B8F-A6DB-63D9D94C7A40}"/>
    <dgm:cxn modelId="{4E2FA31A-6F6B-4BFA-AA9F-7324B61095EF}" type="presOf" srcId="{585B91AE-2549-4A26-BC80-57A09B6D0BA5}" destId="{56F6F2BD-4BF7-46F2-8493-0599FDE7F2D9}" srcOrd="0" destOrd="0" presId="urn:microsoft.com/office/officeart/2005/8/layout/cycle3"/>
    <dgm:cxn modelId="{EA764B20-7862-4C90-AD23-E0F06BFDBC01}" srcId="{585B91AE-2549-4A26-BC80-57A09B6D0BA5}" destId="{FF68036B-612F-44E8-BC4F-BD9903117C43}" srcOrd="8" destOrd="0" parTransId="{A36DBC14-2D09-44F4-9883-8EBB1BF0F69B}" sibTransId="{2E1722AA-5C56-47B4-8E1C-E1EEAEDCA0CC}"/>
    <dgm:cxn modelId="{A698E826-BFBD-472F-BC8B-E3FB7CA136DA}" srcId="{585B91AE-2549-4A26-BC80-57A09B6D0BA5}" destId="{8D8E5267-E12A-4637-AC87-ADF0C9D681E9}" srcOrd="0" destOrd="0" parTransId="{8AF47863-A7B7-4BC7-B4C5-E038FB95878A}" sibTransId="{7841D266-AB5A-44E4-B5E2-677EE3630CCF}"/>
    <dgm:cxn modelId="{F5E33327-5043-470A-BC8D-18133FCF8FE4}" type="presOf" srcId="{D841AC73-A382-47EA-B9A7-5B688A55373C}" destId="{AF9D1D4D-EF73-4E28-A8C2-EF462AE66CB7}" srcOrd="0" destOrd="0" presId="urn:microsoft.com/office/officeart/2005/8/layout/cycle3"/>
    <dgm:cxn modelId="{ED46173C-786B-4F10-A022-143BDE3EB114}" type="presOf" srcId="{888DB179-8F3A-495E-A403-C1ACF3679214}" destId="{28A5BE4D-E96A-4AD8-9E9D-6E9D11332622}" srcOrd="0" destOrd="0" presId="urn:microsoft.com/office/officeart/2005/8/layout/cycle3"/>
    <dgm:cxn modelId="{0BAF2F46-7E11-498A-8042-B04F100BCB9C}" srcId="{585B91AE-2549-4A26-BC80-57A09B6D0BA5}" destId="{4A6792EA-C966-4119-8919-85B3CC918AB5}" srcOrd="6" destOrd="0" parTransId="{C56FA24C-B833-4543-9CB5-27CA18D0E6B1}" sibTransId="{0CD5533E-0E79-4D55-AC36-98E78429C952}"/>
    <dgm:cxn modelId="{513E5B4E-2765-4FC9-AA94-A5690EED5A67}" type="presOf" srcId="{E8F33D1C-24B7-4BD4-B594-18E199979768}" destId="{FE17274C-CE84-4926-BDA6-30E6E3C38DCC}" srcOrd="0" destOrd="0" presId="urn:microsoft.com/office/officeart/2005/8/layout/cycle3"/>
    <dgm:cxn modelId="{DC552C69-BD9C-436D-A6B1-B6522023E9F0}" type="presOf" srcId="{DF9B7C1F-1673-4278-BCC9-79212E603902}" destId="{CB98DB92-0B20-47E3-A116-4C21F829060A}" srcOrd="0" destOrd="0" presId="urn:microsoft.com/office/officeart/2005/8/layout/cycle3"/>
    <dgm:cxn modelId="{0D66246E-25EF-4951-AC77-1A8063F03C25}" srcId="{585B91AE-2549-4A26-BC80-57A09B6D0BA5}" destId="{DF9B7C1F-1673-4278-BCC9-79212E603902}" srcOrd="2" destOrd="0" parTransId="{7F3958DE-78B6-4414-816E-065CD35AA329}" sibTransId="{6319897D-18D4-4FBB-9BE8-3D6D1E1B9358}"/>
    <dgm:cxn modelId="{C3AF8980-52C4-4A21-B6DB-C8A664CB2BA8}" srcId="{585B91AE-2549-4A26-BC80-57A09B6D0BA5}" destId="{5F7F72B9-B3C0-4CFB-8E8C-7D49A8F8A4D7}" srcOrd="5" destOrd="0" parTransId="{4658B5E0-F2F5-40A7-8305-3A3533A774B9}" sibTransId="{24720E9E-B9B4-42C9-8A35-FB34F87F2905}"/>
    <dgm:cxn modelId="{F421CB86-783C-4AF0-AF50-ACC31F6C40C9}" type="presOf" srcId="{FF68036B-612F-44E8-BC4F-BD9903117C43}" destId="{60E3C8EF-98ED-4F62-A972-20808CF26A75}" srcOrd="0" destOrd="0" presId="urn:microsoft.com/office/officeart/2005/8/layout/cycle3"/>
    <dgm:cxn modelId="{73701391-45F9-4896-BCE5-DA30AEA91C7D}" srcId="{585B91AE-2549-4A26-BC80-57A09B6D0BA5}" destId="{D449AF90-9F57-422D-9C78-6A02E081A5D7}" srcOrd="7" destOrd="0" parTransId="{F34C00E9-A82D-4C61-B94D-D8D86BF8B796}" sibTransId="{9A8D69D8-A02A-4CEC-A720-1167D5FBED9C}"/>
    <dgm:cxn modelId="{BFA31998-6879-4E74-89C9-42F331E651ED}" type="presOf" srcId="{4A6792EA-C966-4119-8919-85B3CC918AB5}" destId="{072F87B5-DBEA-4E78-8DD6-9DCF80043B31}" srcOrd="0" destOrd="0" presId="urn:microsoft.com/office/officeart/2005/8/layout/cycle3"/>
    <dgm:cxn modelId="{741907B4-D7CE-4448-AEBA-5E90C62DE246}" type="presOf" srcId="{D449AF90-9F57-422D-9C78-6A02E081A5D7}" destId="{BB46B84A-A5D3-439C-AF8A-A8AF2A11BCE1}" srcOrd="0" destOrd="0" presId="urn:microsoft.com/office/officeart/2005/8/layout/cycle3"/>
    <dgm:cxn modelId="{F81BA3C7-4824-4E05-8A73-E09D4F6628E8}" srcId="{585B91AE-2549-4A26-BC80-57A09B6D0BA5}" destId="{888DB179-8F3A-495E-A403-C1ACF3679214}" srcOrd="3" destOrd="0" parTransId="{18D0EE17-4DAB-4475-B564-193132AAD9EA}" sibTransId="{E9173ACB-51AF-4277-9AF3-3EE8B1DF6E21}"/>
    <dgm:cxn modelId="{2EBAB4CB-E49B-45ED-9DB0-82EAEC2D4464}" type="presOf" srcId="{5F7F72B9-B3C0-4CFB-8E8C-7D49A8F8A4D7}" destId="{094CB093-EA1A-4C18-B476-48102166CADC}" srcOrd="0" destOrd="0" presId="urn:microsoft.com/office/officeart/2005/8/layout/cycle3"/>
    <dgm:cxn modelId="{243CBCCF-D2E9-4FEB-A363-F6B7D1FF15C8}" type="presOf" srcId="{8D8E5267-E12A-4637-AC87-ADF0C9D681E9}" destId="{EAA3B1B1-D750-4CD7-BF0D-102516AB8DF5}" srcOrd="0" destOrd="0" presId="urn:microsoft.com/office/officeart/2005/8/layout/cycle3"/>
    <dgm:cxn modelId="{4454AFFB-0097-45E8-8EE0-864E3FFD72CE}" type="presOf" srcId="{7841D266-AB5A-44E4-B5E2-677EE3630CCF}" destId="{6AC6D1A9-9D01-4B4F-A12B-E7BF7D6ADFC1}" srcOrd="0" destOrd="0" presId="urn:microsoft.com/office/officeart/2005/8/layout/cycle3"/>
    <dgm:cxn modelId="{CFFADD84-053F-41DF-BE99-FCF483C90094}" type="presParOf" srcId="{56F6F2BD-4BF7-46F2-8493-0599FDE7F2D9}" destId="{15F8CE67-5893-4B32-90DB-CF973A50D4C5}" srcOrd="0" destOrd="0" presId="urn:microsoft.com/office/officeart/2005/8/layout/cycle3"/>
    <dgm:cxn modelId="{E6F36EA0-EB42-44F9-B29A-A7EE89809339}" type="presParOf" srcId="{15F8CE67-5893-4B32-90DB-CF973A50D4C5}" destId="{EAA3B1B1-D750-4CD7-BF0D-102516AB8DF5}" srcOrd="0" destOrd="0" presId="urn:microsoft.com/office/officeart/2005/8/layout/cycle3"/>
    <dgm:cxn modelId="{0E4DBF89-A79F-42C7-BE55-F7D2E1B6F94A}" type="presParOf" srcId="{15F8CE67-5893-4B32-90DB-CF973A50D4C5}" destId="{6AC6D1A9-9D01-4B4F-A12B-E7BF7D6ADFC1}" srcOrd="1" destOrd="0" presId="urn:microsoft.com/office/officeart/2005/8/layout/cycle3"/>
    <dgm:cxn modelId="{58A06755-EBAD-4F25-A97A-1EBA64AAB682}" type="presParOf" srcId="{15F8CE67-5893-4B32-90DB-CF973A50D4C5}" destId="{FE17274C-CE84-4926-BDA6-30E6E3C38DCC}" srcOrd="2" destOrd="0" presId="urn:microsoft.com/office/officeart/2005/8/layout/cycle3"/>
    <dgm:cxn modelId="{0A97EF75-05F9-4745-B0C0-4BDE63502CEA}" type="presParOf" srcId="{15F8CE67-5893-4B32-90DB-CF973A50D4C5}" destId="{CB98DB92-0B20-47E3-A116-4C21F829060A}" srcOrd="3" destOrd="0" presId="urn:microsoft.com/office/officeart/2005/8/layout/cycle3"/>
    <dgm:cxn modelId="{991D9B74-D09D-42F2-9F40-24F0AABEA03F}" type="presParOf" srcId="{15F8CE67-5893-4B32-90DB-CF973A50D4C5}" destId="{28A5BE4D-E96A-4AD8-9E9D-6E9D11332622}" srcOrd="4" destOrd="0" presId="urn:microsoft.com/office/officeart/2005/8/layout/cycle3"/>
    <dgm:cxn modelId="{AA7AC2C2-823F-4BAC-8938-5915A411340A}" type="presParOf" srcId="{15F8CE67-5893-4B32-90DB-CF973A50D4C5}" destId="{AF9D1D4D-EF73-4E28-A8C2-EF462AE66CB7}" srcOrd="5" destOrd="0" presId="urn:microsoft.com/office/officeart/2005/8/layout/cycle3"/>
    <dgm:cxn modelId="{3B34DD13-39FE-446D-8137-90C09BFDEAA9}" type="presParOf" srcId="{15F8CE67-5893-4B32-90DB-CF973A50D4C5}" destId="{094CB093-EA1A-4C18-B476-48102166CADC}" srcOrd="6" destOrd="0" presId="urn:microsoft.com/office/officeart/2005/8/layout/cycle3"/>
    <dgm:cxn modelId="{68DFB403-4626-40B9-804C-730B9891C70A}" type="presParOf" srcId="{15F8CE67-5893-4B32-90DB-CF973A50D4C5}" destId="{072F87B5-DBEA-4E78-8DD6-9DCF80043B31}" srcOrd="7" destOrd="0" presId="urn:microsoft.com/office/officeart/2005/8/layout/cycle3"/>
    <dgm:cxn modelId="{83F69EFD-EC5F-43BA-9C9F-CE2F263DF723}" type="presParOf" srcId="{15F8CE67-5893-4B32-90DB-CF973A50D4C5}" destId="{BB46B84A-A5D3-439C-AF8A-A8AF2A11BCE1}" srcOrd="8" destOrd="0" presId="urn:microsoft.com/office/officeart/2005/8/layout/cycle3"/>
    <dgm:cxn modelId="{B5EE13F6-E339-46AB-9902-D30C592B6FA7}" type="presParOf" srcId="{15F8CE67-5893-4B32-90DB-CF973A50D4C5}" destId="{60E3C8EF-98ED-4F62-A972-20808CF26A75}" srcOrd="9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C6D1A9-9D01-4B4F-A12B-E7BF7D6ADFC1}">
      <dsp:nvSpPr>
        <dsp:cNvPr id="0" name=""/>
        <dsp:cNvSpPr/>
      </dsp:nvSpPr>
      <dsp:spPr>
        <a:xfrm>
          <a:off x="822182" y="-67961"/>
          <a:ext cx="3832368" cy="3832368"/>
        </a:xfrm>
        <a:prstGeom prst="circularArrow">
          <a:avLst>
            <a:gd name="adj1" fmla="val 5544"/>
            <a:gd name="adj2" fmla="val 330680"/>
            <a:gd name="adj3" fmla="val 14334975"/>
            <a:gd name="adj4" fmla="val 17054298"/>
            <a:gd name="adj5" fmla="val 5757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A3B1B1-D750-4CD7-BF0D-102516AB8DF5}">
      <dsp:nvSpPr>
        <dsp:cNvPr id="0" name=""/>
        <dsp:cNvSpPr/>
      </dsp:nvSpPr>
      <dsp:spPr>
        <a:xfrm>
          <a:off x="2065927" y="-66170"/>
          <a:ext cx="1344876" cy="70685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Root of Trust and Secure Boot </a:t>
          </a:r>
          <a:endParaRPr lang="en-GB" sz="1300" kern="1200" dirty="0"/>
        </a:p>
      </dsp:txBody>
      <dsp:txXfrm>
        <a:off x="2100433" y="-31664"/>
        <a:ext cx="1275864" cy="637842"/>
      </dsp:txXfrm>
    </dsp:sp>
    <dsp:sp modelId="{FE17274C-CE84-4926-BDA6-30E6E3C38DCC}">
      <dsp:nvSpPr>
        <dsp:cNvPr id="0" name=""/>
        <dsp:cNvSpPr/>
      </dsp:nvSpPr>
      <dsp:spPr>
        <a:xfrm>
          <a:off x="3577946" y="536272"/>
          <a:ext cx="1211250" cy="661112"/>
        </a:xfrm>
        <a:prstGeom prst="roundRect">
          <a:avLst/>
        </a:prstGeom>
        <a:solidFill>
          <a:schemeClr val="accent2">
            <a:hueOff val="-178964"/>
            <a:satOff val="-1494"/>
            <a:lumOff val="166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Identity</a:t>
          </a:r>
          <a:endParaRPr lang="en-GB" sz="1300" kern="1200" dirty="0"/>
        </a:p>
      </dsp:txBody>
      <dsp:txXfrm>
        <a:off x="3610219" y="568545"/>
        <a:ext cx="1146704" cy="596566"/>
      </dsp:txXfrm>
    </dsp:sp>
    <dsp:sp modelId="{CB98DB92-0B20-47E3-A116-4C21F829060A}">
      <dsp:nvSpPr>
        <dsp:cNvPr id="0" name=""/>
        <dsp:cNvSpPr/>
      </dsp:nvSpPr>
      <dsp:spPr>
        <a:xfrm>
          <a:off x="3819395" y="1334825"/>
          <a:ext cx="1250798" cy="678329"/>
        </a:xfrm>
        <a:prstGeom prst="roundRect">
          <a:avLst/>
        </a:prstGeom>
        <a:solidFill>
          <a:schemeClr val="accent2">
            <a:hueOff val="-357927"/>
            <a:satOff val="-2988"/>
            <a:lumOff val="33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Life Cycle Management</a:t>
          </a:r>
          <a:endParaRPr lang="en-GB" sz="1300" kern="1200" dirty="0"/>
        </a:p>
      </dsp:txBody>
      <dsp:txXfrm>
        <a:off x="3852508" y="1367938"/>
        <a:ext cx="1184572" cy="612103"/>
      </dsp:txXfrm>
    </dsp:sp>
    <dsp:sp modelId="{28A5BE4D-E96A-4AD8-9E9D-6E9D11332622}">
      <dsp:nvSpPr>
        <dsp:cNvPr id="0" name=""/>
        <dsp:cNvSpPr/>
      </dsp:nvSpPr>
      <dsp:spPr>
        <a:xfrm>
          <a:off x="3659743" y="2207585"/>
          <a:ext cx="1278822" cy="650684"/>
        </a:xfrm>
        <a:prstGeom prst="roundRect">
          <a:avLst/>
        </a:prstGeom>
        <a:solidFill>
          <a:schemeClr val="accent2">
            <a:hueOff val="-536891"/>
            <a:satOff val="-4482"/>
            <a:lumOff val="50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Secure Storage</a:t>
          </a:r>
        </a:p>
      </dsp:txBody>
      <dsp:txXfrm>
        <a:off x="3691507" y="2239349"/>
        <a:ext cx="1215294" cy="587156"/>
      </dsp:txXfrm>
    </dsp:sp>
    <dsp:sp modelId="{AF9D1D4D-EF73-4E28-A8C2-EF462AE66CB7}">
      <dsp:nvSpPr>
        <dsp:cNvPr id="0" name=""/>
        <dsp:cNvSpPr/>
      </dsp:nvSpPr>
      <dsp:spPr>
        <a:xfrm>
          <a:off x="3107633" y="2990649"/>
          <a:ext cx="1224493" cy="665629"/>
        </a:xfrm>
        <a:prstGeom prst="roundRect">
          <a:avLst/>
        </a:prstGeom>
        <a:solidFill>
          <a:schemeClr val="accent2">
            <a:hueOff val="-715854"/>
            <a:satOff val="-5975"/>
            <a:lumOff val="667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Attestation</a:t>
          </a:r>
          <a:endParaRPr lang="en-GB" sz="1300" kern="1200" dirty="0"/>
        </a:p>
      </dsp:txBody>
      <dsp:txXfrm>
        <a:off x="3140126" y="3023142"/>
        <a:ext cx="1159507" cy="600643"/>
      </dsp:txXfrm>
    </dsp:sp>
    <dsp:sp modelId="{094CB093-EA1A-4C18-B476-48102166CADC}">
      <dsp:nvSpPr>
        <dsp:cNvPr id="0" name=""/>
        <dsp:cNvSpPr/>
      </dsp:nvSpPr>
      <dsp:spPr>
        <a:xfrm>
          <a:off x="1491947" y="3079421"/>
          <a:ext cx="1236391" cy="652035"/>
        </a:xfrm>
        <a:prstGeom prst="roundRect">
          <a:avLst/>
        </a:prstGeom>
        <a:solidFill>
          <a:schemeClr val="accent2">
            <a:hueOff val="-894818"/>
            <a:satOff val="-7469"/>
            <a:lumOff val="83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Isolation</a:t>
          </a:r>
          <a:endParaRPr lang="en-GB" sz="1300" kern="1200" dirty="0"/>
        </a:p>
      </dsp:txBody>
      <dsp:txXfrm>
        <a:off x="1523777" y="3111251"/>
        <a:ext cx="1172731" cy="588375"/>
      </dsp:txXfrm>
    </dsp:sp>
    <dsp:sp modelId="{072F87B5-DBEA-4E78-8DD6-9DCF80043B31}">
      <dsp:nvSpPr>
        <dsp:cNvPr id="0" name=""/>
        <dsp:cNvSpPr/>
      </dsp:nvSpPr>
      <dsp:spPr>
        <a:xfrm>
          <a:off x="637747" y="2328597"/>
          <a:ext cx="1218179" cy="641511"/>
        </a:xfrm>
        <a:prstGeom prst="roundRect">
          <a:avLst/>
        </a:prstGeom>
        <a:solidFill>
          <a:schemeClr val="accent2">
            <a:hueOff val="-1073782"/>
            <a:satOff val="-8963"/>
            <a:lumOff val="1000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Confidential Computing</a:t>
          </a:r>
        </a:p>
      </dsp:txBody>
      <dsp:txXfrm>
        <a:off x="669063" y="2359913"/>
        <a:ext cx="1155547" cy="578879"/>
      </dsp:txXfrm>
    </dsp:sp>
    <dsp:sp modelId="{BB46B84A-A5D3-439C-AF8A-A8AF2A11BCE1}">
      <dsp:nvSpPr>
        <dsp:cNvPr id="0" name=""/>
        <dsp:cNvSpPr/>
      </dsp:nvSpPr>
      <dsp:spPr>
        <a:xfrm>
          <a:off x="474078" y="1504547"/>
          <a:ext cx="1226550" cy="632083"/>
        </a:xfrm>
        <a:prstGeom prst="roundRect">
          <a:avLst/>
        </a:prstGeom>
        <a:solidFill>
          <a:schemeClr val="accent2">
            <a:hueOff val="-1252745"/>
            <a:satOff val="-10457"/>
            <a:lumOff val="1167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Security Ecosystem</a:t>
          </a:r>
          <a:endParaRPr lang="en-GB" sz="1300" kern="1200" dirty="0"/>
        </a:p>
      </dsp:txBody>
      <dsp:txXfrm>
        <a:off x="504934" y="1535403"/>
        <a:ext cx="1164838" cy="570371"/>
      </dsp:txXfrm>
    </dsp:sp>
    <dsp:sp modelId="{60E3C8EF-98ED-4F62-A972-20808CF26A75}">
      <dsp:nvSpPr>
        <dsp:cNvPr id="0" name=""/>
        <dsp:cNvSpPr/>
      </dsp:nvSpPr>
      <dsp:spPr>
        <a:xfrm>
          <a:off x="616098" y="644588"/>
          <a:ext cx="1284550" cy="647258"/>
        </a:xfrm>
        <a:prstGeom prst="roundRect">
          <a:avLst/>
        </a:prstGeom>
        <a:solidFill>
          <a:schemeClr val="accent2">
            <a:hueOff val="-1431709"/>
            <a:satOff val="-11951"/>
            <a:lumOff val="1333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0" i="0" kern="1200" dirty="0"/>
            <a:t>Standards and Certification</a:t>
          </a:r>
          <a:endParaRPr lang="en-GB" sz="1300" kern="1200" dirty="0"/>
        </a:p>
      </dsp:txBody>
      <dsp:txXfrm>
        <a:off x="647695" y="676185"/>
        <a:ext cx="1221356" cy="584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10055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ark 1">
  <p:cSld name="SECTION_HEADER_3">
    <p:bg>
      <p:bgPr>
        <a:gradFill>
          <a:gsLst>
            <a:gs pos="0">
              <a:srgbClr val="0A3799"/>
            </a:gs>
            <a:gs pos="100000">
              <a:srgbClr val="0A6B7C"/>
            </a:gs>
          </a:gsLst>
          <a:lin ang="0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" name="Google Shape;18;p3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2">
  <p:cSld name="CUSTOM_3_1_2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/>
          <p:nvPr/>
        </p:nvSpPr>
        <p:spPr>
          <a:xfrm>
            <a:off x="4303550" y="0"/>
            <a:ext cx="48405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4527224" y="205750"/>
            <a:ext cx="44145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1">
  <p:cSld name="CUSTOM_2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4490200" y="174650"/>
            <a:ext cx="4538700" cy="48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1">
  <p:cSld name="CUSTOM_4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5070375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52725" y="113875"/>
            <a:ext cx="4634100" cy="45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">
  <p:cSld name="SECTION_HEADER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">
  <p:cSld name="SECTION_HEADER_2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69797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 1 1 1">
  <p:cSld name="SECTION_HEADER_2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72975" y="51650"/>
            <a:ext cx="39507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4443875" y="51650"/>
            <a:ext cx="45054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_2_2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4420325" y="216425"/>
            <a:ext cx="44121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Open Sans"/>
              <a:buNone/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4420325" y="1246817"/>
            <a:ext cx="4412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Google Shape;235;p41">
            <a:extLst>
              <a:ext uri="{FF2B5EF4-FFF2-40B4-BE49-F238E27FC236}">
                <a16:creationId xmlns:a16="http://schemas.microsoft.com/office/drawing/2014/main" id="{DE64A46B-0C07-B94A-8D66-38C1390A9C4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2">
  <p:cSld name="CUSTOM_2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3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4440700" y="112425"/>
            <a:ext cx="4456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">
  <p:cSld name="SECTION_HEADER_1">
    <p:bg>
      <p:bgPr>
        <a:solidFill>
          <a:srgbClr val="FFFF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Font typeface="Open Sans"/>
              <a:buNone/>
              <a:defRPr sz="36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9" name="Google Shape;29;p5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" name="Google Shape;30;p5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">
  <p:cSld name="CUSTOM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4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4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4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2">
  <p:cSld name="CUSTOM_1_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4348748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4672725" y="186450"/>
            <a:ext cx="43146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93325" y="300725"/>
            <a:ext cx="4096200" cy="4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">
  <p:cSld name="CUSTOM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6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4116975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4116975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">
  <p:cSld name="CUSTOM_1_1_1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7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7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7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 1 1">
  <p:cSld name="CUSTOM_1_1_1_1_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>
            <a:spLocks noGrp="1"/>
          </p:cNvSpPr>
          <p:nvPr>
            <p:ph type="title"/>
          </p:nvPr>
        </p:nvSpPr>
        <p:spPr>
          <a:xfrm>
            <a:off x="181200" y="165750"/>
            <a:ext cx="44646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 txBox="1">
            <a:spLocks noGrp="1"/>
          </p:cNvSpPr>
          <p:nvPr>
            <p:ph type="body" idx="1"/>
          </p:nvPr>
        </p:nvSpPr>
        <p:spPr>
          <a:xfrm>
            <a:off x="5112400" y="165750"/>
            <a:ext cx="3878400" cy="4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">
  <p:cSld name="CUSTOM_2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9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44670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2" name="Google Shape;16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 1 2">
  <p:cSld name="CUSTOM_2_1_2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2">
            <a:alphaModFix amt="79000"/>
          </a:blip>
          <a:srcRect/>
          <a:stretch/>
        </p:blipFill>
        <p:spPr>
          <a:xfrm>
            <a:off x="4840450" y="0"/>
            <a:ext cx="430355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5011025" y="81300"/>
            <a:ext cx="3990000" cy="48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">
  <p:cSld name="CUSTOM_3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-3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1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1" name="Google Shape;17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">
  <p:cSld name="CUSTOM_3_1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104550" y="143525"/>
            <a:ext cx="4634100" cy="45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 1 1 1">
  <p:cSld name="CUSTOM_3_1_1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3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4840447" y="0"/>
            <a:ext cx="430355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3"/>
          <p:cNvSpPr txBox="1">
            <a:spLocks noGrp="1"/>
          </p:cNvSpPr>
          <p:nvPr>
            <p:ph type="title"/>
          </p:nvPr>
        </p:nvSpPr>
        <p:spPr>
          <a:xfrm>
            <a:off x="5019050" y="112425"/>
            <a:ext cx="40749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 b="1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14075" y="148800"/>
            <a:ext cx="4448700" cy="44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">
  <p:cSld name="SECTION_HEADER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1675" y="426827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" name="Google Shape;36;p6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" name="Google Shape;37;p6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">
  <p:cSld name="CUSTOM_4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4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>
            <a:spLocks noGrp="1"/>
          </p:cNvSpPr>
          <p:nvPr>
            <p:ph type="title"/>
          </p:nvPr>
        </p:nvSpPr>
        <p:spPr>
          <a:xfrm>
            <a:off x="4376975" y="205750"/>
            <a:ext cx="46341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84" name="Google Shape;184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2">
  <p:cSld name="CUSTOM_4_1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5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/>
          <p:nvPr/>
        </p:nvSpPr>
        <p:spPr>
          <a:xfrm>
            <a:off x="4073625" y="0"/>
            <a:ext cx="5070300" cy="5143500"/>
          </a:xfrm>
          <a:prstGeom prst="rect">
            <a:avLst/>
          </a:prstGeom>
          <a:solidFill>
            <a:srgbClr val="0A37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5"/>
          <p:cNvSpPr txBox="1">
            <a:spLocks noGrp="1"/>
          </p:cNvSpPr>
          <p:nvPr>
            <p:ph type="title"/>
          </p:nvPr>
        </p:nvSpPr>
        <p:spPr>
          <a:xfrm>
            <a:off x="4307924" y="205750"/>
            <a:ext cx="46242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 1 3">
  <p:cSld name="CUSTOM_4_1_3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 rotWithShape="1">
          <a:blip r:embed="rId2">
            <a:alphaModFix amt="61000"/>
          </a:blip>
          <a:srcRect t="17496" r="29532" b="8336"/>
          <a:stretch/>
        </p:blipFill>
        <p:spPr>
          <a:xfrm>
            <a:off x="0" y="0"/>
            <a:ext cx="40736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94175" y="102050"/>
            <a:ext cx="3867300" cy="45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 txBox="1">
            <a:spLocks noGrp="1"/>
          </p:cNvSpPr>
          <p:nvPr>
            <p:ph type="body" idx="1"/>
          </p:nvPr>
        </p:nvSpPr>
        <p:spPr>
          <a:xfrm>
            <a:off x="4262050" y="200750"/>
            <a:ext cx="4739100" cy="47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Light 1 1">
  <p:cSld name="SECTION_HEADER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FFFFFF">
              <a:alpha val="8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7"/>
          <p:cNvSpPr txBox="1">
            <a:spLocks noGrp="1"/>
          </p:cNvSpPr>
          <p:nvPr>
            <p:ph type="title"/>
          </p:nvPr>
        </p:nvSpPr>
        <p:spPr>
          <a:xfrm>
            <a:off x="259800" y="900125"/>
            <a:ext cx="86244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7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9" name="Google Shape;199;p37"/>
          <p:cNvCxnSpPr/>
          <p:nvPr/>
        </p:nvCxnSpPr>
        <p:spPr>
          <a:xfrm rot="10800000" flipH="1">
            <a:off x="2553150" y="4079450"/>
            <a:ext cx="4037700" cy="8700"/>
          </a:xfrm>
          <a:prstGeom prst="straightConnector1">
            <a:avLst/>
          </a:prstGeom>
          <a:noFill/>
          <a:ln w="9525" cap="flat" cmpd="sng">
            <a:solidFill>
              <a:srgbClr val="FFC72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p37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9575" y="421497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1">
  <p:cSld name="TITLE_AND_TWO_COLUMNS_1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9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3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Google Shape;214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1">
  <p:cSld name="TITLE_AND_BODY_2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41"/>
          <p:cNvSpPr txBox="1">
            <a:spLocks noGrp="1"/>
          </p:cNvSpPr>
          <p:nvPr>
            <p:ph type="body" idx="1"/>
          </p:nvPr>
        </p:nvSpPr>
        <p:spPr>
          <a:xfrm>
            <a:off x="454425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1"/>
          <p:cNvSpPr txBox="1"/>
          <p:nvPr/>
        </p:nvSpPr>
        <p:spPr>
          <a:xfrm>
            <a:off x="366825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382150" y="1006794"/>
            <a:ext cx="2484600" cy="4938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41"/>
          <p:cNvSpPr txBox="1">
            <a:spLocks noGrp="1"/>
          </p:cNvSpPr>
          <p:nvPr>
            <p:ph type="body" idx="2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41"/>
          <p:cNvSpPr txBox="1">
            <a:spLocks noGrp="1"/>
          </p:cNvSpPr>
          <p:nvPr>
            <p:ph type="title" idx="3"/>
          </p:nvPr>
        </p:nvSpPr>
        <p:spPr>
          <a:xfrm>
            <a:off x="454425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2">
  <p:cSld name="TITLE_AND_BODY_2_1_2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2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72360" y="1517900"/>
            <a:ext cx="2484600" cy="3145200"/>
          </a:xfrm>
          <a:prstGeom prst="rect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75669" y="1006794"/>
            <a:ext cx="2487300" cy="493800"/>
          </a:xfrm>
          <a:prstGeom prst="rect">
            <a:avLst/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9" name="Google Shape;249;p42"/>
          <p:cNvSpPr txBox="1">
            <a:spLocks noGrp="1"/>
          </p:cNvSpPr>
          <p:nvPr>
            <p:ph type="body" idx="1"/>
          </p:nvPr>
        </p:nvSpPr>
        <p:spPr>
          <a:xfrm>
            <a:off x="416150" y="154307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title" idx="2"/>
          </p:nvPr>
        </p:nvSpPr>
        <p:spPr>
          <a:xfrm>
            <a:off x="462663" y="1056900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 1 3">
  <p:cSld name="TITLE_AND_BODY_2_1_3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3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3"/>
          <p:cNvSpPr txBox="1"/>
          <p:nvPr/>
        </p:nvSpPr>
        <p:spPr>
          <a:xfrm>
            <a:off x="377873" y="1517900"/>
            <a:ext cx="2513400" cy="31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8" name="Google Shape;258;p43"/>
          <p:cNvSpPr txBox="1"/>
          <p:nvPr/>
        </p:nvSpPr>
        <p:spPr>
          <a:xfrm>
            <a:off x="392275" y="1006775"/>
            <a:ext cx="2484600" cy="493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9" name="Google Shape;259;p43"/>
          <p:cNvSpPr txBox="1">
            <a:spLocks noGrp="1"/>
          </p:cNvSpPr>
          <p:nvPr>
            <p:ph type="body" idx="1"/>
          </p:nvPr>
        </p:nvSpPr>
        <p:spPr>
          <a:xfrm>
            <a:off x="436075" y="1543025"/>
            <a:ext cx="2397000" cy="31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title" idx="2"/>
          </p:nvPr>
        </p:nvSpPr>
        <p:spPr>
          <a:xfrm>
            <a:off x="450525" y="1056875"/>
            <a:ext cx="2333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None/>
              <a:defRPr sz="19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body" idx="3"/>
          </p:nvPr>
        </p:nvSpPr>
        <p:spPr>
          <a:xfrm>
            <a:off x="2996925" y="1006800"/>
            <a:ext cx="5475000" cy="3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4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5" name="Google Shape;265;p44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Only">
  <p:cSld name="2_Title Only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dt" idx="10"/>
          </p:nvPr>
        </p:nvSpPr>
        <p:spPr>
          <a:xfrm>
            <a:off x="366824" y="4831055"/>
            <a:ext cx="2133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69" name="Google Shape;269;p45"/>
          <p:cNvSpPr txBox="1">
            <a:spLocks noGrp="1"/>
          </p:cNvSpPr>
          <p:nvPr>
            <p:ph type="sldNum" idx="12"/>
          </p:nvPr>
        </p:nvSpPr>
        <p:spPr>
          <a:xfrm>
            <a:off x="6705600" y="4834417"/>
            <a:ext cx="21336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5"/>
          <p:cNvSpPr txBox="1"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7850" tIns="33350" rIns="67850" bIns="33350" anchor="ctr" anchorCtr="0">
            <a:noAutofit/>
          </a:bodyPr>
          <a:lstStyle>
            <a:lvl1pPr marR="0" lvl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2800" b="1" i="0" u="none" strike="noStrike" cap="none">
                <a:solidFill>
                  <a:srgbClr val="27327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71" name="Google Shape;271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7604" y="228601"/>
            <a:ext cx="867796" cy="675564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5"/>
          <p:cNvSpPr txBox="1"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Char char="-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rriweather Sans"/>
              <a:buChar char="-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»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8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59AE43-8096-BF49-A3DF-423FBC054CA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544304" y="1134657"/>
            <a:ext cx="8047024" cy="3517844"/>
          </a:xfrm>
          <a:prstGeom prst="rect">
            <a:avLst/>
          </a:prstGeom>
        </p:spPr>
        <p:txBody>
          <a:bodyPr lIns="0" tIns="0" rIns="0" bIns="0"/>
          <a:lstStyle>
            <a:lvl1pPr marL="134487" marR="0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 sz="1349" baseline="0">
                <a:solidFill>
                  <a:schemeClr val="tx1"/>
                </a:solidFill>
                <a:latin typeface="+mn-lt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34742" marR="0" indent="-214227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905704" algn="ctr"/>
              </a:tabLst>
              <a:defRPr sz="1200" baseline="0">
                <a:latin typeface="+mn-lt"/>
                <a:ea typeface="Microsoft YaHei" panose="020B0503020204020204" pitchFamily="34" charset="-122"/>
              </a:defRPr>
            </a:lvl2pPr>
            <a:lvl3pPr marL="823602" marR="0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905704" algn="ctr"/>
              </a:tabLst>
              <a:defRPr sz="974" baseline="0">
                <a:latin typeface="+mn-lt"/>
                <a:ea typeface="Microsoft YaHei" panose="020B0503020204020204" pitchFamily="34" charset="-122"/>
              </a:defRPr>
            </a:lvl3pPr>
            <a:lvl4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4pPr>
            <a:lvl5pPr marL="394230" indent="-128318">
              <a:buFont typeface="Arial" panose="020B0604020202020204" pitchFamily="34" charset="0"/>
              <a:buChar char="•"/>
              <a:tabLst>
                <a:tab pos="905952" algn="ctr"/>
              </a:tabLst>
              <a:defRPr sz="974" baseline="0"/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marL="246671" marR="0" lvl="1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823602" marR="0" lvl="2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823602" marR="0" lvl="2" indent="-126156" algn="l" defTabSz="8904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905704" algn="ctr"/>
              </a:tabLst>
              <a:defRPr/>
            </a:pPr>
            <a:endParaRPr lang="en-US" altLang="zh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6668" y="342101"/>
            <a:ext cx="8052334" cy="74505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571"/>
              </a:lnSpc>
              <a:spcBef>
                <a:spcPts val="0"/>
              </a:spcBef>
              <a:buNone/>
              <a:defRPr sz="2399"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45247" indent="0" algn="ctr">
              <a:buNone/>
              <a:defRPr sz="1948"/>
            </a:lvl2pPr>
            <a:lvl3pPr marL="890492" indent="0" algn="ctr">
              <a:buNone/>
              <a:defRPr sz="1753"/>
            </a:lvl3pPr>
            <a:lvl4pPr marL="1335740" indent="0" algn="ctr">
              <a:buNone/>
              <a:defRPr sz="1559"/>
            </a:lvl4pPr>
            <a:lvl5pPr marL="1780986" indent="0" algn="ctr">
              <a:buNone/>
              <a:defRPr sz="1559"/>
            </a:lvl5pPr>
            <a:lvl6pPr marL="2226232" indent="0" algn="ctr">
              <a:buNone/>
              <a:defRPr sz="1559"/>
            </a:lvl6pPr>
            <a:lvl7pPr marL="2671478" indent="0" algn="ctr">
              <a:buNone/>
              <a:defRPr sz="1559"/>
            </a:lvl7pPr>
            <a:lvl8pPr marL="3116726" indent="0" algn="ctr">
              <a:buNone/>
              <a:defRPr sz="1559"/>
            </a:lvl8pPr>
            <a:lvl9pPr marL="3561971" indent="0" algn="ctr">
              <a:buNone/>
              <a:defRPr sz="1559"/>
            </a:lvl9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8934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None/>
              <a:defRPr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/>
          <p:nvPr/>
        </p:nvSpPr>
        <p:spPr>
          <a:xfrm>
            <a:off x="0" y="0"/>
            <a:ext cx="9144000" cy="1029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6B7C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7;p1">
            <a:extLst>
              <a:ext uri="{FF2B5EF4-FFF2-40B4-BE49-F238E27FC236}">
                <a16:creationId xmlns:a16="http://schemas.microsoft.com/office/drawing/2014/main" id="{44781450-0A9A-434A-8E89-01CF7F972DD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C7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 1 1">
  <p:cSld name="CUSTOM_5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 amt="88000"/>
          </a:blip>
          <a:srcRect l="47512"/>
          <a:stretch/>
        </p:blipFill>
        <p:spPr>
          <a:xfrm>
            <a:off x="-2" y="0"/>
            <a:ext cx="479525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/>
          <p:nvPr/>
        </p:nvSpPr>
        <p:spPr>
          <a:xfrm>
            <a:off x="4829400" y="0"/>
            <a:ext cx="4314600" cy="5143500"/>
          </a:xfrm>
          <a:prstGeom prst="rect">
            <a:avLst/>
          </a:prstGeom>
          <a:gradFill>
            <a:gsLst>
              <a:gs pos="0">
                <a:srgbClr val="0A3799"/>
              </a:gs>
              <a:gs pos="100000">
                <a:srgbClr val="0A3799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title"/>
          </p:nvPr>
        </p:nvSpPr>
        <p:spPr>
          <a:xfrm>
            <a:off x="5028775" y="205750"/>
            <a:ext cx="3934800" cy="47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cent Highlight 1">
  <p:cSld name="SECTION_HEADER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/>
          <p:nvPr/>
        </p:nvSpPr>
        <p:spPr>
          <a:xfrm>
            <a:off x="-12" y="0"/>
            <a:ext cx="9144000" cy="5143500"/>
          </a:xfrm>
          <a:prstGeom prst="rect">
            <a:avLst/>
          </a:prstGeom>
          <a:solidFill>
            <a:srgbClr val="0A3799">
              <a:alpha val="5725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463883" y="46354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0" y="0"/>
            <a:ext cx="4314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>
            <a:spLocks noGrp="1"/>
          </p:cNvSpPr>
          <p:nvPr>
            <p:ph type="title"/>
          </p:nvPr>
        </p:nvSpPr>
        <p:spPr>
          <a:xfrm>
            <a:off x="199375" y="205750"/>
            <a:ext cx="3934800" cy="44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 1 1">
  <p:cSld name="CUSTOM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3"/>
          <p:cNvPicPr preferRelativeResize="0"/>
          <p:nvPr/>
        </p:nvPicPr>
        <p:blipFill rotWithShape="1">
          <a:blip r:embed="rId2">
            <a:alphaModFix/>
          </a:blip>
          <a:srcRect l="7448" t="13362" r="5738" b="12321"/>
          <a:stretch/>
        </p:blipFill>
        <p:spPr>
          <a:xfrm>
            <a:off x="0" y="0"/>
            <a:ext cx="50270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3"/>
          <p:cNvSpPr txBox="1"/>
          <p:nvPr/>
        </p:nvSpPr>
        <p:spPr>
          <a:xfrm>
            <a:off x="0" y="0"/>
            <a:ext cx="5027100" cy="5143500"/>
          </a:xfrm>
          <a:prstGeom prst="rect">
            <a:avLst/>
          </a:prstGeom>
          <a:solidFill>
            <a:srgbClr val="0A6B7C">
              <a:alpha val="29411"/>
            </a:srgbClr>
          </a:solidFill>
          <a:ln>
            <a:noFill/>
          </a:ln>
        </p:spPr>
        <p:txBody>
          <a:bodyPr spcFirstLastPara="1" wrap="square" lIns="365750" tIns="45700" rIns="36575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5027100" y="0"/>
            <a:ext cx="41169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5094000" y="164250"/>
            <a:ext cx="3934800" cy="48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1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9pPr>
          </a:lstStyle>
          <a:p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200" y="4743821"/>
            <a:ext cx="1460651" cy="2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000"/>
              <a:buFont typeface="Open Sans SemiBold"/>
              <a:buNone/>
              <a:defRPr sz="4000" b="0" i="0" u="none" strike="noStrike" cap="none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5" r:id="rId34"/>
    <p:sldLayoutId id="2147483687" r:id="rId35"/>
    <p:sldLayoutId id="2147483688" r:id="rId36"/>
    <p:sldLayoutId id="2147483689" r:id="rId37"/>
    <p:sldLayoutId id="2147483690" r:id="rId38"/>
    <p:sldLayoutId id="2147483691" r:id="rId39"/>
    <p:sldLayoutId id="2147483693" r:id="rId4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 Security</a:t>
            </a:r>
            <a:br>
              <a:rPr lang="en-GB" dirty="0"/>
            </a:br>
            <a:r>
              <a:rPr lang="en-GB" sz="1200" dirty="0"/>
              <a:t>Jan 2022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7467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Memory Safety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1559825"/>
            <a:ext cx="4412100" cy="3416400"/>
          </a:xfrm>
        </p:spPr>
        <p:txBody>
          <a:bodyPr/>
          <a:lstStyle/>
          <a:p>
            <a:r>
              <a:rPr lang="en-GB" dirty="0"/>
              <a:t>Define strategy for memory protection at the ISA level</a:t>
            </a:r>
          </a:p>
          <a:p>
            <a:r>
              <a:rPr lang="en-US" dirty="0"/>
              <a:t>Identify improvements that enhance memory security in RISC-V systems</a:t>
            </a:r>
            <a:endParaRPr lang="en-GB" dirty="0"/>
          </a:p>
          <a:p>
            <a:r>
              <a:rPr lang="en-GB" dirty="0"/>
              <a:t>Develop and maintain specifications / ISA extensions for memory safety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5017D4-8701-064A-8D3F-615D77E419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1608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 err="1"/>
              <a:t>uArchitectural</a:t>
            </a:r>
            <a:r>
              <a:rPr lang="en-GB" dirty="0"/>
              <a:t> Side Channels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30888" y="527579"/>
            <a:ext cx="4413250" cy="3416300"/>
          </a:xfrm>
        </p:spPr>
        <p:txBody>
          <a:bodyPr/>
          <a:lstStyle/>
          <a:p>
            <a:r>
              <a:rPr lang="en-US" dirty="0"/>
              <a:t>Understand how the  microarchitecture is vulnerable to information leakage </a:t>
            </a:r>
          </a:p>
          <a:p>
            <a:r>
              <a:rPr lang="en-US" dirty="0"/>
              <a:t>Identify potential side-channel and covert-channel information leakage</a:t>
            </a:r>
          </a:p>
          <a:p>
            <a:r>
              <a:rPr lang="en-US" dirty="0"/>
              <a:t>Develop strategy to prevent microarchitectural information leakage in RISC-V systems</a:t>
            </a:r>
          </a:p>
          <a:p>
            <a:r>
              <a:rPr lang="en-GB" dirty="0"/>
              <a:t>Develop and maintain specification/recommendations that mitigate microarchitectural side channels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195CD5-3A56-7C41-AD4B-BB46DC089C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872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</p:spPr>
        <p:txBody>
          <a:bodyPr/>
          <a:lstStyle/>
          <a:p>
            <a:r>
              <a:rPr lang="en-GB"/>
              <a:t>Leakage Protection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936D67-94E5-1141-B7C6-AEC6126A34A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12</a:t>
            </a:fld>
            <a:endParaRPr lang="en"/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648422" y="1186584"/>
            <a:ext cx="5475287" cy="3656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lvl="1"/>
            <a:endParaRPr lang="en-GB" dirty="0"/>
          </a:p>
          <a:p>
            <a:r>
              <a:rPr lang="en-GB" dirty="0"/>
              <a:t>Speculation Barriers</a:t>
            </a:r>
          </a:p>
          <a:p>
            <a:pPr lvl="1"/>
            <a:r>
              <a:rPr lang="en-GB" dirty="0"/>
              <a:t>ISA extensions to control </a:t>
            </a:r>
            <a:r>
              <a:rPr lang="en-GB" dirty="0" err="1"/>
              <a:t>uArch</a:t>
            </a:r>
            <a:r>
              <a:rPr lang="en-GB" dirty="0"/>
              <a:t> ?</a:t>
            </a:r>
          </a:p>
          <a:p>
            <a:pPr lvl="2"/>
            <a:r>
              <a:rPr lang="en-GB" dirty="0"/>
              <a:t>Fence.t</a:t>
            </a:r>
          </a:p>
          <a:p>
            <a:pPr lvl="2"/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6455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Robustness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42358" y="599893"/>
            <a:ext cx="4413250" cy="4309910"/>
          </a:xfrm>
        </p:spPr>
        <p:txBody>
          <a:bodyPr/>
          <a:lstStyle/>
          <a:p>
            <a:r>
              <a:rPr lang="en-US" dirty="0"/>
              <a:t>Understand how malicious actors manipulate and exploit (unexpected) system behavior</a:t>
            </a:r>
            <a:endParaRPr lang="en-GB" dirty="0"/>
          </a:p>
          <a:p>
            <a:r>
              <a:rPr lang="en-GB" dirty="0"/>
              <a:t>Identify capabilities that improve system level robustness under adversarial conditions</a:t>
            </a:r>
          </a:p>
          <a:p>
            <a:r>
              <a:rPr lang="en-GB" dirty="0"/>
              <a:t>Define strategy that will improve robustness of RISC-V systems at ISA or non-ISA level</a:t>
            </a:r>
          </a:p>
          <a:p>
            <a:r>
              <a:rPr lang="en-GB" dirty="0"/>
              <a:t>Develop, maintain, or support creation of specifications as needed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E0171C-4A2F-AE45-B501-EDF82064C1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420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Robustness</a:t>
            </a:r>
          </a:p>
        </p:txBody>
      </p:sp>
      <p:sp>
        <p:nvSpPr>
          <p:cNvPr id="4" name="Text Placeholder 3"/>
          <p:cNvSpPr txBox="1">
            <a:spLocks/>
          </p:cNvSpPr>
          <p:nvPr/>
        </p:nvSpPr>
        <p:spPr>
          <a:xfrm>
            <a:off x="648422" y="1186584"/>
            <a:ext cx="5475287" cy="3656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GB" dirty="0"/>
              <a:t>Control Flow Integrity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BTI</a:t>
            </a:r>
            <a:r>
              <a:rPr lang="en-GB">
                <a:solidFill>
                  <a:schemeClr val="tx1"/>
                </a:solidFill>
              </a:rPr>
              <a:t>, Shadow Stack, PAC </a:t>
            </a:r>
            <a:r>
              <a:rPr lang="en-GB" dirty="0" err="1">
                <a:solidFill>
                  <a:schemeClr val="tx1"/>
                </a:solidFill>
              </a:rPr>
              <a:t>etc</a:t>
            </a:r>
            <a:endParaRPr lang="en-GB" dirty="0">
              <a:solidFill>
                <a:schemeClr val="tx1"/>
              </a:solidFill>
            </a:endParaRPr>
          </a:p>
          <a:p>
            <a:pPr marL="1054100" lvl="2" indent="0">
              <a:buNone/>
            </a:pPr>
            <a:endParaRPr lang="en-GB" dirty="0"/>
          </a:p>
          <a:p>
            <a:r>
              <a:rPr lang="en-GB" dirty="0"/>
              <a:t>Capability Based</a:t>
            </a:r>
          </a:p>
          <a:p>
            <a:pPr lvl="1"/>
            <a:r>
              <a:rPr lang="en-GB" dirty="0"/>
              <a:t>CHERI JWG</a:t>
            </a:r>
          </a:p>
          <a:p>
            <a:pPr lvl="1"/>
            <a:r>
              <a:rPr lang="en-GB" dirty="0"/>
              <a:t>Alternatives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31F913-BDFB-9A44-8066-3A782DCA1D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62135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Cryptography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US" dirty="0"/>
              <a:t>Understand the landscape of cryptographic schemes and threats against established cryptography </a:t>
            </a:r>
          </a:p>
          <a:p>
            <a:r>
              <a:rPr lang="en-GB" dirty="0"/>
              <a:t>Identify what cryptographic primitives, constructs, and algorithms are in-scope for RISC-V</a:t>
            </a:r>
          </a:p>
          <a:p>
            <a:r>
              <a:rPr lang="en-GB" dirty="0"/>
              <a:t>Develop and maintain crypto related specifications</a:t>
            </a:r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7E0EB4-23B6-0A4E-8C60-F8EEA23D81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0470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Isolation &amp; TEEs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Identify what technologies enable isolation and Trusted Execution Environments (TEEs)</a:t>
            </a:r>
          </a:p>
          <a:p>
            <a:r>
              <a:rPr lang="en-GB" dirty="0"/>
              <a:t>Define how isolation/TEEs can be implemented on RISC-V systems</a:t>
            </a:r>
          </a:p>
          <a:p>
            <a:r>
              <a:rPr lang="en-GB" dirty="0"/>
              <a:t>Create gap analysis to identify missing components </a:t>
            </a:r>
          </a:p>
          <a:p>
            <a:r>
              <a:rPr lang="en-GB" dirty="0"/>
              <a:t>Develop, maintain, or support creation of specifications for Isolation/TEEs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C4C9EC-888C-8246-A944-97ACB9EACF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1330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442638" y="917019"/>
            <a:ext cx="8029819" cy="3656012"/>
          </a:xfrm>
        </p:spPr>
        <p:txBody>
          <a:bodyPr/>
          <a:lstStyle/>
          <a:p>
            <a:r>
              <a:rPr lang="en-GB" dirty="0">
                <a:solidFill>
                  <a:schemeClr val="bg2"/>
                </a:solidFill>
              </a:rPr>
              <a:t>Memory Safety</a:t>
            </a:r>
          </a:p>
          <a:p>
            <a:pPr lvl="1"/>
            <a:r>
              <a:rPr lang="en-GB" dirty="0">
                <a:solidFill>
                  <a:schemeClr val="bg2"/>
                </a:solidFill>
              </a:rPr>
              <a:t>PMP based TEEs</a:t>
            </a:r>
          </a:p>
          <a:p>
            <a:r>
              <a:rPr lang="en-GB" dirty="0"/>
              <a:t>Hardware based Isolation</a:t>
            </a:r>
          </a:p>
          <a:p>
            <a:pPr lvl="1"/>
            <a:r>
              <a:rPr lang="en-GB" dirty="0"/>
              <a:t>M-Class secure functions</a:t>
            </a:r>
          </a:p>
          <a:p>
            <a:pPr lvl="1"/>
            <a:r>
              <a:rPr lang="en-GB" dirty="0"/>
              <a:t>A-Class Maintaining privilege levels in TEE</a:t>
            </a:r>
          </a:p>
          <a:p>
            <a:pPr lvl="1"/>
            <a:r>
              <a:rPr lang="en-GB" dirty="0"/>
              <a:t>System Awareness </a:t>
            </a:r>
          </a:p>
          <a:p>
            <a:r>
              <a:rPr lang="en-GB" dirty="0"/>
              <a:t>Attestation of entire software chain from initial boot</a:t>
            </a:r>
          </a:p>
          <a:p>
            <a:r>
              <a:rPr lang="en-US" dirty="0"/>
              <a:t>Attestation of applications/workloads isolated by TEE</a:t>
            </a:r>
            <a:endParaRPr lang="en-GB" dirty="0"/>
          </a:p>
          <a:p>
            <a:r>
              <a:rPr lang="en-GB" dirty="0"/>
              <a:t>Security aware Debugging and performance monitoring</a:t>
            </a:r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16425"/>
            <a:ext cx="8520600" cy="747900"/>
          </a:xfrm>
        </p:spPr>
        <p:txBody>
          <a:bodyPr/>
          <a:lstStyle/>
          <a:p>
            <a:r>
              <a:rPr lang="en-GB"/>
              <a:t>Trusted Execution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D3AAF8-1666-B14E-8861-A9DFF006E00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</p:spPr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17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5777346" y="4786746"/>
            <a:ext cx="4357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Maybe ISA affecting / </a:t>
            </a:r>
            <a:r>
              <a:rPr lang="en-GB" sz="1000" b="1" dirty="0"/>
              <a:t>ISA Affecting</a:t>
            </a:r>
          </a:p>
        </p:txBody>
      </p:sp>
    </p:spTree>
    <p:extLst>
      <p:ext uri="{BB962C8B-B14F-4D97-AF65-F5344CB8AC3E}">
        <p14:creationId xmlns:p14="http://schemas.microsoft.com/office/powerpoint/2010/main" val="930291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AP-TEE &amp; Confidential Compute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Survey Confidential Compute and AP-TEE technologies</a:t>
            </a:r>
          </a:p>
          <a:p>
            <a:r>
              <a:rPr lang="en-GB" dirty="0"/>
              <a:t>Define requirements that enable Confidential Compute on RISC-V systems</a:t>
            </a:r>
          </a:p>
          <a:p>
            <a:r>
              <a:rPr lang="en-GB" dirty="0"/>
              <a:t>Create technology gap analysis for RISC-V</a:t>
            </a:r>
          </a:p>
          <a:p>
            <a:r>
              <a:rPr lang="en-GB" dirty="0"/>
              <a:t>Develop, maintain, or support creation of specifications as needed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464F86-5649-4D40-BCD6-8021D482F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98008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Confidential Compute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4294967295"/>
          </p:nvPr>
        </p:nvSpPr>
        <p:spPr>
          <a:xfrm>
            <a:off x="648422" y="964325"/>
            <a:ext cx="7651068" cy="3656013"/>
          </a:xfrm>
        </p:spPr>
        <p:txBody>
          <a:bodyPr/>
          <a:lstStyle/>
          <a:p>
            <a:r>
              <a:rPr lang="en-GB" dirty="0"/>
              <a:t>Mutually untrusted applications</a:t>
            </a:r>
          </a:p>
          <a:p>
            <a:r>
              <a:rPr lang="en-GB" dirty="0"/>
              <a:t>Isolated Application Enclaves</a:t>
            </a:r>
          </a:p>
          <a:p>
            <a:r>
              <a:rPr lang="en-GB" dirty="0"/>
              <a:t>Encrypted  Enclaves</a:t>
            </a:r>
          </a:p>
          <a:p>
            <a:r>
              <a:rPr lang="en-GB" dirty="0"/>
              <a:t>VM Enclaves</a:t>
            </a:r>
          </a:p>
          <a:p>
            <a:r>
              <a:rPr lang="en-US" dirty="0"/>
              <a:t>Incorporate attestation standards from e.g., Confidential Computing Consortium, DMTF, and TCG</a:t>
            </a:r>
          </a:p>
          <a:p>
            <a:r>
              <a:rPr lang="en-US" dirty="0"/>
              <a:t>Leverage AP-TEE where applicable</a:t>
            </a:r>
            <a:endParaRPr lang="en-GB" dirty="0"/>
          </a:p>
          <a:p>
            <a:pPr lvl="1"/>
            <a:endParaRPr lang="en-GB" dirty="0"/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5777346" y="4786746"/>
            <a:ext cx="43572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Maybe ISA affecting / </a:t>
            </a:r>
            <a:r>
              <a:rPr lang="en-GB" sz="1000" b="1" dirty="0"/>
              <a:t>ISA Affecting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6DD9B5-9803-F04E-8227-B4643479B9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4463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Intrinsic Security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1701" y="1543075"/>
            <a:ext cx="2563118" cy="3120000"/>
          </a:xfrm>
        </p:spPr>
        <p:txBody>
          <a:bodyPr/>
          <a:lstStyle/>
          <a:p>
            <a:r>
              <a:rPr lang="en-GB" sz="1600" dirty="0"/>
              <a:t>Security as a basic feature of HW, SW Firmware</a:t>
            </a:r>
          </a:p>
          <a:p>
            <a:r>
              <a:rPr lang="en-GB" sz="1600" dirty="0"/>
              <a:t>Support security through entire lifecycle</a:t>
            </a:r>
          </a:p>
          <a:p>
            <a:r>
              <a:rPr lang="en-GB" sz="1600" dirty="0"/>
              <a:t>Guidelines matched to profiles </a:t>
            </a:r>
          </a:p>
          <a:p>
            <a:pPr marL="114300" indent="0">
              <a:buNone/>
            </a:pPr>
            <a:endParaRPr lang="en-GB" sz="1600" dirty="0"/>
          </a:p>
          <a:p>
            <a:endParaRPr lang="en-GB" sz="1600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684823582"/>
              </p:ext>
            </p:extLst>
          </p:nvPr>
        </p:nvGraphicFramePr>
        <p:xfrm>
          <a:off x="2996925" y="1006800"/>
          <a:ext cx="5475000" cy="3656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5"/>
          <p:cNvSpPr>
            <a:spLocks noGrp="1"/>
          </p:cNvSpPr>
          <p:nvPr>
            <p:ph type="title" idx="3"/>
          </p:nvPr>
        </p:nvSpPr>
        <p:spPr>
          <a:xfrm>
            <a:off x="454425" y="1056900"/>
            <a:ext cx="2621284" cy="393600"/>
          </a:xfrm>
        </p:spPr>
        <p:txBody>
          <a:bodyPr/>
          <a:lstStyle/>
          <a:p>
            <a:r>
              <a:rPr lang="en-GB" dirty="0"/>
              <a:t>Zero Trust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FB2D0B-76AE-BD4B-9E6D-21C00DAFFA0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211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Blockchains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Define requirements for enabling blockchains/distributed ledgers on RISC-V systems</a:t>
            </a:r>
          </a:p>
          <a:p>
            <a:r>
              <a:rPr lang="en-GB" dirty="0"/>
              <a:t>Identify and address RISC-V technology gaps in enabling distributed ledger technologies</a:t>
            </a:r>
          </a:p>
          <a:p>
            <a:r>
              <a:rPr lang="en-GB" dirty="0"/>
              <a:t>Create use cases and developer guidelines for deploying blockchains/distributed ledgers on RISC-V systems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178B5D-286E-6B44-ABBA-A6B54A5936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5506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SIRT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Ensure continuity of the RISC-V Security Incident Response Team (SIRT)</a:t>
            </a:r>
          </a:p>
          <a:p>
            <a:r>
              <a:rPr lang="en-GB" dirty="0"/>
              <a:t>Institute and manage a responsible disclosure process</a:t>
            </a:r>
          </a:p>
          <a:p>
            <a:r>
              <a:rPr lang="en-GB" dirty="0"/>
              <a:t>Triage incoming security disclosures</a:t>
            </a:r>
          </a:p>
          <a:p>
            <a:r>
              <a:rPr lang="en-GB" dirty="0"/>
              <a:t>Maintain a catalogue of security issues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47F2BC-7FEF-0041-9111-E0DE55A70A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71787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Competition</a:t>
            </a:r>
          </a:p>
        </p:txBody>
      </p:sp>
    </p:spTree>
    <p:extLst>
      <p:ext uri="{BB962C8B-B14F-4D97-AF65-F5344CB8AC3E}">
        <p14:creationId xmlns:p14="http://schemas.microsoft.com/office/powerpoint/2010/main" val="1520080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Competition (WIP)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475685"/>
              </p:ext>
            </p:extLst>
          </p:nvPr>
        </p:nvGraphicFramePr>
        <p:xfrm>
          <a:off x="129267" y="950695"/>
          <a:ext cx="8920753" cy="392940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16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5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21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851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1058">
                  <a:extLst>
                    <a:ext uri="{9D8B030D-6E8A-4147-A177-3AD203B41FA5}">
                      <a16:colId xmlns:a16="http://schemas.microsoft.com/office/drawing/2014/main" val="1982817051"/>
                    </a:ext>
                  </a:extLst>
                </a:gridCol>
              </a:tblGrid>
              <a:tr h="250342">
                <a:tc>
                  <a:txBody>
                    <a:bodyPr/>
                    <a:lstStyle/>
                    <a:p>
                      <a:r>
                        <a:rPr lang="en-GB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latin typeface="Century Gothic"/>
                        </a:rPr>
                        <a:t>arm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dirty="0">
                          <a:latin typeface="Neo Sans"/>
                          <a:ea typeface="Verdana"/>
                        </a:rPr>
                        <a:t>intel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1200" b="0" dirty="0">
                          <a:latin typeface="Gill Sans"/>
                          <a:ea typeface="Verdana"/>
                        </a:rPr>
                        <a:t>AMD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822">
                <a:tc>
                  <a:txBody>
                    <a:bodyPr/>
                    <a:lstStyle/>
                    <a:p>
                      <a:pPr lvl="1"/>
                      <a:r>
                        <a:rPr lang="en-GB" sz="800" dirty="0"/>
                        <a:t>Comprehensive Ecosystem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/>
                      <a:endParaRPr lang="en-GB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2"/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Standard Security APIs</a:t>
                      </a:r>
                    </a:p>
                    <a:p>
                      <a:pPr lvl="2"/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Open Firmware</a:t>
                      </a:r>
                    </a:p>
                    <a:p>
                      <a:pPr lvl="2"/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Reference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I</a:t>
                      </a: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mplementations</a:t>
                      </a:r>
                    </a:p>
                    <a:p>
                      <a:pPr lvl="2"/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Security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Standard Security APIs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800" dirty="0">
                        <a:solidFill>
                          <a:srgbClr val="00B050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Reference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I</a:t>
                      </a: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mplementations</a:t>
                      </a: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Standard Security APIs</a:t>
                      </a:r>
                      <a:endParaRPr lang="en-US" sz="800" b="0" i="0" u="none" strike="noStrike" noProof="0">
                        <a:latin typeface="Arial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GB" sz="800" b="0" i="0" u="none" strike="noStrike" noProof="0" dirty="0">
                        <a:latin typeface="Arial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Reference Implementations</a:t>
                      </a:r>
                      <a:endParaRPr lang="en-GB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7618">
                <a:tc>
                  <a:txBody>
                    <a:bodyPr/>
                    <a:lstStyle/>
                    <a:p>
                      <a:r>
                        <a:rPr lang="en-GB" sz="800" dirty="0"/>
                        <a:t>Trusted Execution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PMP</a:t>
                      </a:r>
                      <a:r>
                        <a:rPr lang="en-GB" sz="800" baseline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based TEE </a:t>
                      </a:r>
                    </a:p>
                    <a:p>
                      <a:r>
                        <a:rPr lang="en-GB" sz="800" baseline="0" dirty="0">
                          <a:solidFill>
                            <a:srgbClr val="FF0000"/>
                          </a:solidFill>
                        </a:rPr>
                        <a:t>(no isolation at m-mode)</a:t>
                      </a:r>
                      <a:endParaRPr lang="en-GB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solidFill>
                            <a:srgbClr val="00B050"/>
                          </a:solidFill>
                        </a:rPr>
                        <a:t>Trustzone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A/M class HW TEE</a:t>
                      </a:r>
                      <a:endParaRPr lang="en-GB" sz="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Intel TXT, Intel VT-x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AMD SVM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396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dirty="0"/>
                        <a:t>Confidential Compute</a:t>
                      </a:r>
                      <a:endParaRPr lang="en-US" sz="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v9A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Realms - Confidential Compute Architecture </a:t>
                      </a:r>
                      <a:endParaRPr lang="en-GB" sz="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Intel TDX – Confidential VM Architecture</a:t>
                      </a:r>
                      <a:endParaRPr lang="en-US" sz="800" b="0" i="0" u="none" strike="noStrike" noProof="0">
                        <a:latin typeface="Arial"/>
                      </a:endParaRPr>
                    </a:p>
                    <a:p>
                      <a:pPr lvl="0">
                        <a:buNone/>
                      </a:pPr>
                      <a:endParaRPr lang="en-GB" sz="800" b="0" i="0" u="none" strike="noStrike" noProof="0" dirty="0">
                        <a:latin typeface="Arial"/>
                      </a:endParaRPr>
                    </a:p>
                    <a:p>
                      <a:pPr lvl="0"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Intel SGX – Confidential</a:t>
                      </a:r>
                      <a:endParaRPr lang="en-GB" sz="800" dirty="0"/>
                    </a:p>
                    <a:p>
                      <a:pPr lvl="0"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Applications Architecture</a:t>
                      </a: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AMD SEV (-ES, -SNP) - Confidential VM Arch.</a:t>
                      </a:r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975079"/>
                  </a:ext>
                </a:extLst>
              </a:tr>
              <a:tr h="216204">
                <a:tc>
                  <a:txBody>
                    <a:bodyPr/>
                    <a:lstStyle/>
                    <a:p>
                      <a:r>
                        <a:rPr lang="en-GB" sz="800" dirty="0"/>
                        <a:t>Arbitrary</a:t>
                      </a:r>
                      <a:r>
                        <a:rPr lang="en-GB" sz="800" baseline="0" dirty="0"/>
                        <a:t> Privileged Code Execution</a:t>
                      </a: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ePMP</a:t>
                      </a: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Privilege Access Never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NX/SMAP/SMEP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XD/SMAP/SMEP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341">
                <a:tc>
                  <a:txBody>
                    <a:bodyPr/>
                    <a:lstStyle/>
                    <a:p>
                      <a:r>
                        <a:rPr lang="en-GB" sz="800" dirty="0"/>
                        <a:t>Control Flow Integrity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Branch Target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Identifier</a:t>
                      </a:r>
                    </a:p>
                    <a:p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Pointer Authentication Code</a:t>
                      </a:r>
                      <a:endParaRPr lang="en-GB" sz="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Indirect Branch</a:t>
                      </a:r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 Tracking</a:t>
                      </a:r>
                    </a:p>
                    <a:p>
                      <a:r>
                        <a:rPr lang="en-GB" sz="800" baseline="0" dirty="0">
                          <a:solidFill>
                            <a:srgbClr val="00B050"/>
                          </a:solidFill>
                        </a:rPr>
                        <a:t>Shadow Stack</a:t>
                      </a:r>
                      <a:endParaRPr lang="en-GB" sz="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800" b="0" i="0" u="none" strike="noStrike" baseline="0" noProof="0" dirty="0">
                        <a:solidFill>
                          <a:srgbClr val="00B050"/>
                        </a:solidFill>
                        <a:latin typeface="Arial"/>
                      </a:endParaRPr>
                    </a:p>
                    <a:p>
                      <a:pPr lvl="0">
                        <a:buNone/>
                      </a:pPr>
                      <a:r>
                        <a:rPr lang="en-GB" sz="800" b="0" i="0" u="none" strike="noStrike" baseline="0" noProof="0" dirty="0">
                          <a:solidFill>
                            <a:srgbClr val="00B050"/>
                          </a:solidFill>
                          <a:latin typeface="Arial"/>
                        </a:rPr>
                        <a:t>Shadow Stack</a:t>
                      </a:r>
                      <a:endParaRPr lang="en-US" sz="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204">
                <a:tc>
                  <a:txBody>
                    <a:bodyPr/>
                    <a:lstStyle/>
                    <a:p>
                      <a:r>
                        <a:rPr lang="en-GB" sz="800" dirty="0"/>
                        <a:t>Memory Safety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 err="1">
                          <a:solidFill>
                            <a:srgbClr val="00B050"/>
                          </a:solidFill>
                        </a:rPr>
                        <a:t>ePMP</a:t>
                      </a:r>
                      <a:endParaRPr lang="en-GB" sz="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Memory Tagging Extension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GB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0515">
                <a:tc>
                  <a:txBody>
                    <a:bodyPr/>
                    <a:lstStyle/>
                    <a:p>
                      <a:r>
                        <a:rPr lang="en-GB" sz="800" dirty="0"/>
                        <a:t>Micro-a</a:t>
                      </a:r>
                      <a:r>
                        <a:rPr lang="en-GB" sz="800" baseline="0" dirty="0"/>
                        <a:t>rchitectural Leakage</a:t>
                      </a: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Speculation</a:t>
                      </a:r>
                      <a:r>
                        <a:rPr lang="en-GB" sz="800" baseline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Barriers</a:t>
                      </a:r>
                      <a:endParaRPr lang="en-GB" sz="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Speculation</a:t>
                      </a:r>
                      <a:r>
                        <a:rPr lang="en-GB" sz="800" baseline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Barriers</a:t>
                      </a:r>
                      <a:endParaRPr lang="en-GB" sz="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0" i="0" u="none" strike="noStrike" baseline="0" noProof="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Arial"/>
                        </a:rPr>
                        <a:t>Speculation Barriers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4822">
                <a:tc>
                  <a:txBody>
                    <a:bodyPr/>
                    <a:lstStyle/>
                    <a:p>
                      <a:r>
                        <a:rPr lang="en-GB" sz="800" dirty="0"/>
                        <a:t>Cryptography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 SHA2, SM3, SM4, entropy, </a:t>
                      </a:r>
                      <a:r>
                        <a:rPr lang="en-US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Data Independent Execution Latency </a:t>
                      </a: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 SHA2, SHA3, SM3, SM4, RNG, Vector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AES,</a:t>
                      </a:r>
                      <a:r>
                        <a:rPr lang="en-GB" sz="800" baseline="0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 SHA, RNG, AVX-512</a:t>
                      </a:r>
                      <a:endParaRPr lang="en-GB" sz="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0" i="0" u="none" strike="noStrike" baseline="0" noProof="0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Arial"/>
                        </a:rPr>
                        <a:t>AES, SHA, RNG, AVX2</a:t>
                      </a:r>
                      <a:endParaRPr lang="en-GB" sz="800" b="0" i="0" u="none" strike="noStrike" baseline="0" noProof="0">
                        <a:latin typeface="Arial"/>
                      </a:endParaRPr>
                    </a:p>
                    <a:p>
                      <a:pPr lvl="0">
                        <a:buNone/>
                      </a:pPr>
                      <a:endParaRPr lang="en-GB" sz="800" baseline="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9992143"/>
                  </a:ext>
                </a:extLst>
              </a:tr>
              <a:tr h="341376">
                <a:tc>
                  <a:txBody>
                    <a:bodyPr/>
                    <a:lstStyle/>
                    <a:p>
                      <a:r>
                        <a:rPr lang="en-GB" sz="800" dirty="0"/>
                        <a:t>Crypto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AArch64cryptolib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800" dirty="0">
                          <a:solidFill>
                            <a:srgbClr val="00B050"/>
                          </a:solidFill>
                        </a:rPr>
                        <a:t>Intel IPP Cryptography</a:t>
                      </a:r>
                      <a:endParaRPr lang="en-GB" sz="800" dirty="0">
                        <a:solidFill>
                          <a:schemeClr val="accent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800" b="0" i="0" u="none" strike="noStrike" noProof="0" dirty="0">
                          <a:solidFill>
                            <a:srgbClr val="00B050"/>
                          </a:solidFill>
                          <a:latin typeface="Arial"/>
                        </a:rPr>
                        <a:t>AMD Optimizing CPU Libraries</a:t>
                      </a:r>
                      <a:endParaRPr lang="en-US" sz="8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1919633"/>
                  </a:ext>
                </a:extLst>
              </a:tr>
            </a:tbl>
          </a:graphicData>
        </a:graphic>
      </p:graphicFrame>
      <p:pic>
        <p:nvPicPr>
          <p:cNvPr id="8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90124" y="1059495"/>
            <a:ext cx="774028" cy="1487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32B02F-7CBF-B642-B8E3-B264BCCB5F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9803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Status &amp; Roadmap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2701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</p:spPr>
        <p:txBody>
          <a:bodyPr/>
          <a:lstStyle/>
          <a:p>
            <a:r>
              <a:rPr lang="en-GB" dirty="0"/>
              <a:t>2021 Highlights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</p:spPr>
        <p:txBody>
          <a:bodyPr/>
          <a:lstStyle/>
          <a:p>
            <a:r>
              <a:rPr lang="en-GB" dirty="0"/>
              <a:t>New Chair and Vice-Chair (mid-year)</a:t>
            </a:r>
          </a:p>
          <a:p>
            <a:r>
              <a:rPr lang="en-GB" dirty="0"/>
              <a:t>enhanced-PMP specification ratified</a:t>
            </a:r>
          </a:p>
          <a:p>
            <a:r>
              <a:rPr lang="en-GB" dirty="0"/>
              <a:t>Crypto Scalar specification ratified</a:t>
            </a:r>
          </a:p>
          <a:p>
            <a:r>
              <a:rPr lang="en-GB" dirty="0"/>
              <a:t>SIRT process defined</a:t>
            </a:r>
          </a:p>
          <a:p>
            <a:r>
              <a:rPr lang="en-GB" dirty="0"/>
              <a:t>Draft MPU specification</a:t>
            </a:r>
          </a:p>
          <a:p>
            <a:r>
              <a:rPr lang="en-GB" dirty="0"/>
              <a:t>New SIGs: Blockchain, CFI, and </a:t>
            </a:r>
            <a:r>
              <a:rPr lang="en-GB" dirty="0" err="1"/>
              <a:t>uArchitectural</a:t>
            </a:r>
            <a:r>
              <a:rPr lang="en-GB" dirty="0"/>
              <a:t> Side Channel </a:t>
            </a:r>
          </a:p>
          <a:p>
            <a:r>
              <a:rPr lang="en-GB" dirty="0"/>
              <a:t>Refocused &amp; renamed Security Tech SIG to Trusted Computing SIG</a:t>
            </a:r>
          </a:p>
          <a:p>
            <a:r>
              <a:rPr lang="en-GB" dirty="0"/>
              <a:t>IOMMU effort launched under Software HC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85097A-375C-D349-A99C-3EA47AB9B9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6659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 (WIP)</a:t>
            </a:r>
          </a:p>
        </p:txBody>
      </p:sp>
      <p:cxnSp>
        <p:nvCxnSpPr>
          <p:cNvPr id="14" name="Straight Arrow Connector 13"/>
          <p:cNvCxnSpPr>
            <a:cxnSpLocks/>
          </p:cNvCxnSpPr>
          <p:nvPr/>
        </p:nvCxnSpPr>
        <p:spPr>
          <a:xfrm>
            <a:off x="220133" y="4431829"/>
            <a:ext cx="8483600" cy="2129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 flipV="1">
            <a:off x="1548483" y="1044292"/>
            <a:ext cx="2716" cy="339090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893220" y="4462085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46717" y="4435192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763269" y="4462086"/>
            <a:ext cx="4482" cy="1882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929945" y="4419917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2022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891419" y="4431829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2023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205839" y="1381653"/>
            <a:ext cx="1772814" cy="183776"/>
          </a:xfrm>
          <a:prstGeom prst="rect">
            <a:avLst/>
          </a:prstGeom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Security Model</a:t>
            </a:r>
          </a:p>
        </p:txBody>
      </p:sp>
      <p:sp>
        <p:nvSpPr>
          <p:cNvPr id="32" name="Rectangle 31"/>
          <p:cNvSpPr/>
          <p:nvPr/>
        </p:nvSpPr>
        <p:spPr>
          <a:xfrm>
            <a:off x="2621049" y="1957263"/>
            <a:ext cx="355915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Lightweight TEE</a:t>
            </a:r>
          </a:p>
        </p:txBody>
      </p:sp>
      <p:sp>
        <p:nvSpPr>
          <p:cNvPr id="33" name="Rectangle 32"/>
          <p:cNvSpPr/>
          <p:nvPr/>
        </p:nvSpPr>
        <p:spPr>
          <a:xfrm>
            <a:off x="3464579" y="1683822"/>
            <a:ext cx="368968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499214" y="3588472"/>
            <a:ext cx="3595082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MPU</a:t>
            </a:r>
          </a:p>
        </p:txBody>
      </p:sp>
      <p:sp>
        <p:nvSpPr>
          <p:cNvPr id="35" name="Rectangle 34"/>
          <p:cNvSpPr/>
          <p:nvPr/>
        </p:nvSpPr>
        <p:spPr>
          <a:xfrm>
            <a:off x="1784714" y="2768848"/>
            <a:ext cx="221576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Russian Crypto</a:t>
            </a:r>
          </a:p>
        </p:txBody>
      </p:sp>
      <p:sp>
        <p:nvSpPr>
          <p:cNvPr id="36" name="Rectangle 35"/>
          <p:cNvSpPr/>
          <p:nvPr/>
        </p:nvSpPr>
        <p:spPr>
          <a:xfrm>
            <a:off x="1787032" y="4145792"/>
            <a:ext cx="201613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microArch</a:t>
            </a:r>
            <a:r>
              <a:rPr lang="en-GB" sz="900" dirty="0"/>
              <a:t>. Side Channel Leakage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044077" y="1383544"/>
            <a:ext cx="5648101" cy="183776"/>
          </a:xfrm>
          <a:prstGeom prst="rect">
            <a:avLst/>
          </a:prstGeom>
          <a:solidFill>
            <a:schemeClr val="tx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2"/>
                </a:solidFill>
              </a:rPr>
              <a:t>Ecosystem, Reference implementations, etc.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7FA46D-68A7-AA4B-83D7-5ECCFF8427C5}"/>
              </a:ext>
            </a:extLst>
          </p:cNvPr>
          <p:cNvSpPr txBox="1"/>
          <p:nvPr/>
        </p:nvSpPr>
        <p:spPr>
          <a:xfrm>
            <a:off x="440267" y="440232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2021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47016B0-0437-6042-8499-2B88E7F50C3A}"/>
              </a:ext>
            </a:extLst>
          </p:cNvPr>
          <p:cNvSpPr/>
          <p:nvPr/>
        </p:nvSpPr>
        <p:spPr>
          <a:xfrm>
            <a:off x="147145" y="3017574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Scalar Crypto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C79328B-5C70-BB41-95DC-A4AE128AE039}"/>
              </a:ext>
            </a:extLst>
          </p:cNvPr>
          <p:cNvSpPr/>
          <p:nvPr/>
        </p:nvSpPr>
        <p:spPr>
          <a:xfrm>
            <a:off x="148637" y="3869492"/>
            <a:ext cx="1377847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/>
              <a:t>ePMP</a:t>
            </a:r>
            <a:endParaRPr lang="en-GB" sz="90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787032" y="3867953"/>
            <a:ext cx="3098040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IOPMP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B79F1DB-EA43-D34C-8EF3-9070F3004CAB}"/>
              </a:ext>
            </a:extLst>
          </p:cNvPr>
          <p:cNvSpPr/>
          <p:nvPr/>
        </p:nvSpPr>
        <p:spPr>
          <a:xfrm>
            <a:off x="1570880" y="3018478"/>
            <a:ext cx="294639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Vector Crypto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1F6C304-AC4E-8341-B930-73CB8535A186}"/>
              </a:ext>
            </a:extLst>
          </p:cNvPr>
          <p:cNvSpPr/>
          <p:nvPr/>
        </p:nvSpPr>
        <p:spPr>
          <a:xfrm>
            <a:off x="4890902" y="3016345"/>
            <a:ext cx="3857464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PQC Crypto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6A7AB71-1474-3D4C-9C26-030957ACF193}"/>
              </a:ext>
            </a:extLst>
          </p:cNvPr>
          <p:cNvSpPr/>
          <p:nvPr/>
        </p:nvSpPr>
        <p:spPr>
          <a:xfrm>
            <a:off x="1358989" y="3307155"/>
            <a:ext cx="4226818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IOMMU within Software HC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4C01A0-31B9-274A-8DA1-2D2F8686C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6479BF-7B3F-5243-AF87-9F6EA5B1A152}"/>
              </a:ext>
            </a:extLst>
          </p:cNvPr>
          <p:cNvSpPr/>
          <p:nvPr/>
        </p:nvSpPr>
        <p:spPr>
          <a:xfrm>
            <a:off x="3861414" y="4145792"/>
            <a:ext cx="3901855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Side Channel Mitigations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88FA44-7B1B-8847-9AC4-44D5F65BDF7B}"/>
              </a:ext>
            </a:extLst>
          </p:cNvPr>
          <p:cNvSpPr/>
          <p:nvPr/>
        </p:nvSpPr>
        <p:spPr>
          <a:xfrm>
            <a:off x="877483" y="2215594"/>
            <a:ext cx="3390694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>
                <a:solidFill>
                  <a:schemeClr val="bg1"/>
                </a:solidFill>
              </a:rPr>
              <a:t>Control Flow Integrity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65CF69-ECC8-8D4B-BF21-A9CCAEC0A79F}"/>
              </a:ext>
            </a:extLst>
          </p:cNvPr>
          <p:cNvSpPr/>
          <p:nvPr/>
        </p:nvSpPr>
        <p:spPr>
          <a:xfrm>
            <a:off x="3171771" y="4894183"/>
            <a:ext cx="747793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SIG 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098208-318E-D748-B624-844E0322C684}"/>
              </a:ext>
            </a:extLst>
          </p:cNvPr>
          <p:cNvSpPr/>
          <p:nvPr/>
        </p:nvSpPr>
        <p:spPr>
          <a:xfrm>
            <a:off x="4361092" y="2215594"/>
            <a:ext cx="3613520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Control Flow Integrity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4AAD019-B2D0-FD45-BD40-A37531F58BEF}"/>
              </a:ext>
            </a:extLst>
          </p:cNvPr>
          <p:cNvSpPr/>
          <p:nvPr/>
        </p:nvSpPr>
        <p:spPr>
          <a:xfrm>
            <a:off x="877483" y="2504687"/>
            <a:ext cx="2104519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Blockchain whitepaper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E591131-3B41-DB46-8CD9-A9ACF6F04548}"/>
              </a:ext>
            </a:extLst>
          </p:cNvPr>
          <p:cNvSpPr/>
          <p:nvPr/>
        </p:nvSpPr>
        <p:spPr>
          <a:xfrm>
            <a:off x="4000477" y="4885719"/>
            <a:ext cx="747793" cy="183776"/>
          </a:xfrm>
          <a:prstGeom prst="rect">
            <a:avLst/>
          </a:prstGeom>
          <a:solidFill>
            <a:schemeClr val="accent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TG work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2CEF151-431B-D549-88E9-2B01E82E1983}"/>
              </a:ext>
            </a:extLst>
          </p:cNvPr>
          <p:cNvSpPr/>
          <p:nvPr/>
        </p:nvSpPr>
        <p:spPr>
          <a:xfrm>
            <a:off x="4836383" y="4887056"/>
            <a:ext cx="747793" cy="183776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HC work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FF8D55A-06C0-C040-A239-6B949FDABC4B}"/>
              </a:ext>
            </a:extLst>
          </p:cNvPr>
          <p:cNvSpPr/>
          <p:nvPr/>
        </p:nvSpPr>
        <p:spPr>
          <a:xfrm>
            <a:off x="1570880" y="1687462"/>
            <a:ext cx="1829210" cy="183776"/>
          </a:xfrm>
          <a:prstGeom prst="rect">
            <a:avLst/>
          </a:prstGeom>
          <a:solidFill>
            <a:schemeClr val="accent5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/>
              <a:t>AP-TEE &amp; Conf. Compute</a:t>
            </a:r>
          </a:p>
        </p:txBody>
      </p:sp>
    </p:spTree>
    <p:extLst>
      <p:ext uri="{BB962C8B-B14F-4D97-AF65-F5344CB8AC3E}">
        <p14:creationId xmlns:p14="http://schemas.microsoft.com/office/powerpoint/2010/main" val="1596062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6824" y="215153"/>
            <a:ext cx="8015100" cy="685800"/>
          </a:xfrm>
        </p:spPr>
        <p:txBody>
          <a:bodyPr/>
          <a:lstStyle/>
          <a:p>
            <a:r>
              <a:rPr lang="en-GB" dirty="0"/>
              <a:t>1st Half 2022 Targets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6824" y="1034303"/>
            <a:ext cx="8472300" cy="3712500"/>
          </a:xfrm>
        </p:spPr>
        <p:txBody>
          <a:bodyPr/>
          <a:lstStyle/>
          <a:p>
            <a:r>
              <a:rPr lang="en-GB" dirty="0"/>
              <a:t>Competitive gap analysis &amp; Roadmap</a:t>
            </a:r>
          </a:p>
          <a:p>
            <a:r>
              <a:rPr lang="en-GB" dirty="0"/>
              <a:t>PSIRT process integration &amp; communication</a:t>
            </a:r>
          </a:p>
          <a:p>
            <a:r>
              <a:rPr lang="en-GB" dirty="0"/>
              <a:t>Initial draft Platform Security Model </a:t>
            </a:r>
          </a:p>
          <a:p>
            <a:r>
              <a:rPr lang="en-GB" dirty="0"/>
              <a:t>Blockchain SIG strategy recommendations</a:t>
            </a:r>
          </a:p>
          <a:p>
            <a:r>
              <a:rPr lang="en-GB" dirty="0"/>
              <a:t>CFI SIG strategy recommendations</a:t>
            </a:r>
          </a:p>
          <a:p>
            <a:r>
              <a:rPr lang="en-GB" dirty="0"/>
              <a:t>Trusted Computing SIG architecture recommendations</a:t>
            </a:r>
          </a:p>
          <a:p>
            <a:r>
              <a:rPr lang="en-GB" dirty="0" err="1"/>
              <a:t>uArchitectural</a:t>
            </a:r>
            <a:r>
              <a:rPr lang="en-GB" dirty="0"/>
              <a:t> Side Channel SIG strategy recommendations</a:t>
            </a:r>
          </a:p>
          <a:p>
            <a:r>
              <a:rPr lang="en-GB" dirty="0"/>
              <a:t>Memory Safety SIG creation</a:t>
            </a:r>
          </a:p>
          <a:p>
            <a:r>
              <a:rPr lang="en-GB" dirty="0"/>
              <a:t>Crypto Vector draft specification </a:t>
            </a:r>
          </a:p>
          <a:p>
            <a:r>
              <a:rPr lang="en-GB" dirty="0"/>
              <a:t>Russian Crypto TG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0AF880-816C-6948-A662-5F3610F89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9271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Longer Term Priorities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Security Incident Response Team (SIRT)</a:t>
            </a:r>
          </a:p>
          <a:p>
            <a:r>
              <a:rPr lang="en-GB" dirty="0"/>
              <a:t>Create a Platform Security Model</a:t>
            </a:r>
          </a:p>
          <a:p>
            <a:r>
              <a:rPr lang="en-GB" dirty="0"/>
              <a:t>Platform Security Model and RVI Platforms integration</a:t>
            </a:r>
          </a:p>
          <a:p>
            <a:r>
              <a:rPr lang="en-GB" dirty="0"/>
              <a:t>Security functionality competitive / gap analysis</a:t>
            </a:r>
          </a:p>
          <a:p>
            <a:r>
              <a:rPr lang="en-GB" dirty="0"/>
              <a:t>Enhanced cryptography functionality</a:t>
            </a:r>
          </a:p>
          <a:p>
            <a:r>
              <a:rPr lang="en-GB" dirty="0"/>
              <a:t>Micro-Architectural Leakage (</a:t>
            </a:r>
            <a:r>
              <a:rPr lang="en-GB" dirty="0" err="1"/>
              <a:t>uArch</a:t>
            </a:r>
            <a:r>
              <a:rPr lang="en-GB" dirty="0"/>
              <a:t>) mitigation and Control Flow Integrity (CFI) capabilities</a:t>
            </a:r>
          </a:p>
          <a:p>
            <a:r>
              <a:rPr lang="en-GB" dirty="0"/>
              <a:t>Enhanced memory security model</a:t>
            </a:r>
          </a:p>
          <a:p>
            <a:r>
              <a:rPr lang="en-GB" dirty="0"/>
              <a:t>Define RISC-V architecture for TEEs and Confidential Computing</a:t>
            </a:r>
          </a:p>
          <a:p>
            <a:r>
              <a:rPr lang="en-GB" dirty="0"/>
              <a:t>Security (software) ecosystem enablement</a:t>
            </a:r>
          </a:p>
          <a:p>
            <a:endParaRPr lang="en-GB" dirty="0"/>
          </a:p>
          <a:p>
            <a:pPr marL="12065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B006C-91BF-9448-B255-8C85390F89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3358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3579108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RISC-V Security Rationale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03392" y="540012"/>
            <a:ext cx="4610786" cy="4112625"/>
          </a:xfrm>
        </p:spPr>
        <p:txBody>
          <a:bodyPr/>
          <a:lstStyle/>
          <a:p>
            <a:r>
              <a:rPr lang="en-GB" dirty="0"/>
              <a:t>Clean-slate architecture invites new hardware security solutions </a:t>
            </a:r>
          </a:p>
          <a:p>
            <a:r>
              <a:rPr lang="en-GB" dirty="0"/>
              <a:t>Open security model accelerates hardware security innovation </a:t>
            </a:r>
          </a:p>
          <a:p>
            <a:r>
              <a:rPr lang="en-GB" dirty="0"/>
              <a:t>Opportunity to incorporate security industry learnings &amp; best practices</a:t>
            </a:r>
          </a:p>
          <a:p>
            <a:r>
              <a:rPr lang="en-GB" dirty="0"/>
              <a:t>Open governance facilitates collaboration on best security approach</a:t>
            </a:r>
          </a:p>
          <a:p>
            <a:r>
              <a:rPr lang="en-GB" dirty="0"/>
              <a:t>Royalty free model enables new open-source hardware security solutions </a:t>
            </a:r>
          </a:p>
          <a:p>
            <a:endParaRPr lang="en-GB" dirty="0"/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33ED1D-2544-0E4A-AB71-A3C837AB6A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6040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866D9F-0F31-424B-84F8-C21673BAA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4107"/>
            <a:ext cx="9144000" cy="271528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4CE61F-0CDC-404A-AF81-44C9B087A4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986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400" dirty="0"/>
              <a:t>Security Organization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6726262-D39F-F849-ADD9-405C471C8F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12" name="Picture 11" descr="Timeline&#10;&#10;Description automatically generated with low confidence">
            <a:extLst>
              <a:ext uri="{FF2B5EF4-FFF2-40B4-BE49-F238E27FC236}">
                <a16:creationId xmlns:a16="http://schemas.microsoft.com/office/drawing/2014/main" id="{ACD062D4-F77D-6A49-823B-EAC67BD48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1807"/>
            <a:ext cx="9144000" cy="340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795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RISC-V Security Scope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Security Model</a:t>
            </a:r>
          </a:p>
          <a:p>
            <a:r>
              <a:rPr lang="en-GB" dirty="0"/>
              <a:t>Security Ecosystem</a:t>
            </a:r>
          </a:p>
          <a:p>
            <a:r>
              <a:rPr lang="en-GB" dirty="0"/>
              <a:t>Memory Safety</a:t>
            </a:r>
          </a:p>
          <a:p>
            <a:r>
              <a:rPr lang="en-GB" dirty="0"/>
              <a:t>Microarchitectural side channels</a:t>
            </a:r>
          </a:p>
          <a:p>
            <a:r>
              <a:rPr lang="en-GB" dirty="0"/>
              <a:t>Robustness</a:t>
            </a:r>
          </a:p>
          <a:p>
            <a:r>
              <a:rPr lang="en-GB" dirty="0"/>
              <a:t>Cryptography</a:t>
            </a:r>
          </a:p>
          <a:p>
            <a:r>
              <a:rPr lang="en-GB" dirty="0"/>
              <a:t>Isolation &amp; TEEs</a:t>
            </a:r>
          </a:p>
          <a:p>
            <a:r>
              <a:rPr lang="en-GB" dirty="0"/>
              <a:t>Confidential Compute</a:t>
            </a:r>
          </a:p>
          <a:p>
            <a:r>
              <a:rPr lang="en-GB" dirty="0"/>
              <a:t>Blockchains</a:t>
            </a:r>
          </a:p>
          <a:p>
            <a:r>
              <a:rPr lang="en-GB" dirty="0"/>
              <a:t>Security Issues &amp; Response (SIRT)</a:t>
            </a:r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F6F8E7-52CC-B94E-AA6B-FCC3AF6748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85255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r>
              <a:rPr lang="en-GB" dirty="0"/>
              <a:t>Security Model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20325" y="863600"/>
            <a:ext cx="4412100" cy="4112625"/>
          </a:xfrm>
        </p:spPr>
        <p:txBody>
          <a:bodyPr/>
          <a:lstStyle/>
          <a:p>
            <a:r>
              <a:rPr lang="en-GB" dirty="0"/>
              <a:t>State Goals &amp; Rationale for RISC-V Security</a:t>
            </a:r>
          </a:p>
          <a:p>
            <a:r>
              <a:rPr lang="en-GB" dirty="0"/>
              <a:t>Defines scope</a:t>
            </a:r>
          </a:p>
          <a:p>
            <a:r>
              <a:rPr lang="en-GB" dirty="0"/>
              <a:t>Derives security requirements</a:t>
            </a:r>
          </a:p>
          <a:p>
            <a:r>
              <a:rPr lang="en-GB" dirty="0"/>
              <a:t>Abstracted from implementation specifics</a:t>
            </a:r>
          </a:p>
          <a:p>
            <a:r>
              <a:rPr lang="en-GB" dirty="0"/>
              <a:t>References existing standards when appropriate</a:t>
            </a:r>
          </a:p>
          <a:p>
            <a:r>
              <a:rPr lang="en-GB" dirty="0"/>
              <a:t>Referenced by appropriate sections of Platform specifications </a:t>
            </a:r>
          </a:p>
          <a:p>
            <a:pPr lvl="1"/>
            <a:r>
              <a:rPr lang="en-GB" dirty="0"/>
              <a:t>By Profile, By Vertical</a:t>
            </a:r>
          </a:p>
          <a:p>
            <a:pPr marL="11430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28F3CC-B0E6-1746-8C27-8CDFA7F569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42600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7910973" cy="2373507"/>
          </a:xfrm>
        </p:spPr>
        <p:txBody>
          <a:bodyPr/>
          <a:lstStyle/>
          <a:p>
            <a:pPr marL="139700" indent="0">
              <a:buNone/>
            </a:pPr>
            <a:r>
              <a:rPr lang="en-GB" b="1" dirty="0"/>
              <a:t>Guiding Principle</a:t>
            </a:r>
          </a:p>
          <a:p>
            <a:r>
              <a:rPr lang="en-GB" dirty="0"/>
              <a:t>Intrinsic security</a:t>
            </a:r>
          </a:p>
          <a:p>
            <a:r>
              <a:rPr lang="en-GB" dirty="0"/>
              <a:t>Zero-Trust</a:t>
            </a:r>
          </a:p>
          <a:p>
            <a:pPr marL="139700" indent="0">
              <a:buNone/>
            </a:pPr>
            <a:endParaRPr lang="en-GB" b="1" dirty="0"/>
          </a:p>
          <a:p>
            <a:pPr marL="139700" indent="0">
              <a:buNone/>
            </a:pPr>
            <a:r>
              <a:rPr lang="en-GB" b="1" dirty="0"/>
              <a:t>Outline:</a:t>
            </a:r>
          </a:p>
          <a:p>
            <a:r>
              <a:rPr lang="en-GB" dirty="0"/>
              <a:t>Scope, Goals, and Guiding Principles</a:t>
            </a:r>
          </a:p>
          <a:p>
            <a:r>
              <a:rPr lang="en-GB" dirty="0"/>
              <a:t>Security Concerns</a:t>
            </a:r>
          </a:p>
          <a:p>
            <a:r>
              <a:rPr lang="en-GB" dirty="0"/>
              <a:t>Threat Model</a:t>
            </a:r>
          </a:p>
          <a:p>
            <a:r>
              <a:rPr lang="en-GB" dirty="0"/>
              <a:t>Security Topics</a:t>
            </a:r>
          </a:p>
          <a:p>
            <a:pPr marL="609600" lvl="1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GB" b="1" dirty="0"/>
              <a:t>Topics:</a:t>
            </a:r>
          </a:p>
          <a:p>
            <a:r>
              <a:rPr lang="en-GB" dirty="0"/>
              <a:t>Lifecycle </a:t>
            </a:r>
          </a:p>
          <a:p>
            <a:r>
              <a:rPr lang="en-GB" dirty="0"/>
              <a:t>Platform Integrity</a:t>
            </a:r>
          </a:p>
          <a:p>
            <a:r>
              <a:rPr lang="en-GB" dirty="0"/>
              <a:t>Data Integrity</a:t>
            </a:r>
          </a:p>
          <a:p>
            <a:r>
              <a:rPr lang="en-GB" dirty="0"/>
              <a:t>Isolation </a:t>
            </a:r>
          </a:p>
          <a:p>
            <a:r>
              <a:rPr lang="en-GB" dirty="0"/>
              <a:t>Secure Boot</a:t>
            </a:r>
          </a:p>
          <a:p>
            <a:r>
              <a:rPr lang="en-GB" dirty="0"/>
              <a:t>Assurance &amp; Attestation</a:t>
            </a:r>
          </a:p>
          <a:p>
            <a:r>
              <a:rPr lang="en-GB" dirty="0"/>
              <a:t>Secure storage </a:t>
            </a:r>
          </a:p>
          <a:p>
            <a:r>
              <a:rPr lang="en-GB" dirty="0"/>
              <a:t>Cryptography </a:t>
            </a:r>
          </a:p>
          <a:p>
            <a:r>
              <a:rPr lang="en-GB" dirty="0"/>
              <a:t>Applicable Standards </a:t>
            </a:r>
          </a:p>
          <a:p>
            <a:pPr marL="139700" indent="0">
              <a:buNone/>
            </a:pPr>
            <a:endParaRPr lang="en-GB" b="1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Security Model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4903F6-2053-4E45-AD54-C8098F7275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0820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idx="2"/>
          </p:nvPr>
        </p:nvSpPr>
        <p:spPr>
          <a:xfrm>
            <a:off x="199375" y="216425"/>
            <a:ext cx="3934800" cy="4759800"/>
          </a:xfrm>
        </p:spPr>
        <p:txBody>
          <a:bodyPr/>
          <a:lstStyle/>
          <a:p>
            <a:r>
              <a:rPr lang="en-GB" dirty="0"/>
              <a:t>Security Ecosystem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414501" y="948284"/>
            <a:ext cx="4412100" cy="3416400"/>
          </a:xfrm>
        </p:spPr>
        <p:txBody>
          <a:bodyPr/>
          <a:lstStyle/>
          <a:p>
            <a:r>
              <a:rPr lang="en-GB" dirty="0"/>
              <a:t>Enablement of RISC-V security services &amp; software</a:t>
            </a:r>
          </a:p>
          <a:p>
            <a:r>
              <a:rPr lang="en-GB" dirty="0"/>
              <a:t>Identify and list key open-source security software and libraries</a:t>
            </a:r>
          </a:p>
          <a:p>
            <a:r>
              <a:rPr lang="en-GB" dirty="0"/>
              <a:t>Develop RISC-V security reference implementation(s)</a:t>
            </a:r>
          </a:p>
          <a:p>
            <a:r>
              <a:rPr lang="en-GB" dirty="0"/>
              <a:t>Identify, monitor, and influence applicable standards</a:t>
            </a:r>
          </a:p>
          <a:p>
            <a:r>
              <a:rPr lang="en-GB" dirty="0"/>
              <a:t>Identify and liaison with applicable Security Certification entities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9B8A28-745D-B24C-9AA5-39572D3D4C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76916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Security Ecosystem</a:t>
            </a:r>
            <a:br>
              <a:rPr lang="en-GB" dirty="0"/>
            </a:b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600" dirty="0"/>
              <a:t>Security Services</a:t>
            </a:r>
          </a:p>
          <a:p>
            <a:pPr lvl="1"/>
            <a:r>
              <a:rPr lang="en-GB" sz="1400" dirty="0"/>
              <a:t>Reference implementations</a:t>
            </a:r>
          </a:p>
          <a:p>
            <a:pPr lvl="2"/>
            <a:r>
              <a:rPr lang="en-GB" sz="1400" dirty="0"/>
              <a:t>Secure Boot</a:t>
            </a:r>
          </a:p>
          <a:p>
            <a:pPr lvl="2"/>
            <a:r>
              <a:rPr lang="en-GB" sz="1400" dirty="0"/>
              <a:t>Attestation</a:t>
            </a:r>
          </a:p>
          <a:p>
            <a:pPr lvl="2"/>
            <a:r>
              <a:rPr lang="en-GB" sz="1400" dirty="0"/>
              <a:t>…</a:t>
            </a:r>
          </a:p>
          <a:p>
            <a:pPr lvl="2"/>
            <a:endParaRPr lang="en-GB" sz="1400" dirty="0"/>
          </a:p>
          <a:p>
            <a:pPr lvl="1"/>
            <a:r>
              <a:rPr lang="en-GB" sz="1400" dirty="0"/>
              <a:t>Optimised library ports</a:t>
            </a:r>
          </a:p>
          <a:p>
            <a:pPr lvl="2"/>
            <a:r>
              <a:rPr lang="en-GB" sz="1400" dirty="0"/>
              <a:t>OpenSSL</a:t>
            </a:r>
          </a:p>
          <a:p>
            <a:pPr lvl="2"/>
            <a:r>
              <a:rPr lang="en-GB" sz="1400" dirty="0" err="1"/>
              <a:t>mbed</a:t>
            </a:r>
            <a:r>
              <a:rPr lang="en-GB" sz="1400" dirty="0"/>
              <a:t> Crypto</a:t>
            </a:r>
          </a:p>
          <a:p>
            <a:pPr lvl="1"/>
            <a:endParaRPr lang="en-GB" sz="1400" dirty="0"/>
          </a:p>
          <a:p>
            <a:pPr lvl="1"/>
            <a:r>
              <a:rPr lang="en-GB" sz="1400" dirty="0"/>
              <a:t>OS ports</a:t>
            </a:r>
          </a:p>
          <a:p>
            <a:pPr lvl="1"/>
            <a:r>
              <a:rPr lang="en-GB" sz="1400" dirty="0"/>
              <a:t>APIs, Calling Conventions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GB" sz="1600" dirty="0"/>
              <a:t>Standards and Certification</a:t>
            </a:r>
          </a:p>
          <a:p>
            <a:pPr lvl="1"/>
            <a:r>
              <a:rPr lang="en-GB" sz="1400" dirty="0"/>
              <a:t>Formal Security Proofs</a:t>
            </a:r>
          </a:p>
          <a:p>
            <a:pPr lvl="1"/>
            <a:r>
              <a:rPr lang="en-GB" sz="1400" dirty="0"/>
              <a:t>Certification mapping</a:t>
            </a:r>
          </a:p>
          <a:p>
            <a:endParaRPr lang="en-GB" sz="1600" dirty="0"/>
          </a:p>
          <a:p>
            <a:r>
              <a:rPr lang="en-GB" sz="1600" dirty="0"/>
              <a:t>Verticals </a:t>
            </a:r>
          </a:p>
          <a:p>
            <a:pPr lvl="1"/>
            <a:r>
              <a:rPr lang="en-GB" sz="1400" dirty="0"/>
              <a:t>Any Specific requirements ?</a:t>
            </a:r>
          </a:p>
          <a:p>
            <a:pPr marL="609600" lvl="1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889A4-DFCB-A642-8B4B-4F6DFC1D0B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3535914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72C"/>
      </a:accent1>
      <a:accent2>
        <a:srgbClr val="011E41"/>
      </a:accent2>
      <a:accent3>
        <a:srgbClr val="0A6B7C"/>
      </a:accent3>
      <a:accent4>
        <a:srgbClr val="CB007B"/>
      </a:accent4>
      <a:accent5>
        <a:srgbClr val="60269E"/>
      </a:accent5>
      <a:accent6>
        <a:srgbClr val="FDDA64"/>
      </a:accent6>
      <a:hlink>
        <a:srgbClr val="62CB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1133</Words>
  <Application>Microsoft Macintosh PowerPoint</Application>
  <PresentationFormat>On-screen Show (16:9)</PresentationFormat>
  <Paragraphs>344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0" baseType="lpstr">
      <vt:lpstr>Helvetica Neue</vt:lpstr>
      <vt:lpstr>Century Gothic</vt:lpstr>
      <vt:lpstr>Gill sans</vt:lpstr>
      <vt:lpstr>.AppleSystemUIFont</vt:lpstr>
      <vt:lpstr>Merriweather Sans</vt:lpstr>
      <vt:lpstr>Neo Sans</vt:lpstr>
      <vt:lpstr>Open Sans SemiBold</vt:lpstr>
      <vt:lpstr>Arial</vt:lpstr>
      <vt:lpstr>Open Sans</vt:lpstr>
      <vt:lpstr>Simple Light</vt:lpstr>
      <vt:lpstr>RISC-V Security Jan 2022 </vt:lpstr>
      <vt:lpstr>Intrinsic Security</vt:lpstr>
      <vt:lpstr>RISC-V Security Rationale</vt:lpstr>
      <vt:lpstr>Security Organization</vt:lpstr>
      <vt:lpstr>RISC-V Security Scope</vt:lpstr>
      <vt:lpstr>Security Model</vt:lpstr>
      <vt:lpstr>Security Model</vt:lpstr>
      <vt:lpstr>Security Ecosystem</vt:lpstr>
      <vt:lpstr>Security Ecosystem </vt:lpstr>
      <vt:lpstr>Memory Safety</vt:lpstr>
      <vt:lpstr>uArchitectural Side Channels</vt:lpstr>
      <vt:lpstr>Leakage Protection</vt:lpstr>
      <vt:lpstr>Robustness</vt:lpstr>
      <vt:lpstr>Robustness</vt:lpstr>
      <vt:lpstr>Cryptography</vt:lpstr>
      <vt:lpstr>Isolation &amp; TEEs</vt:lpstr>
      <vt:lpstr>Trusted Execution</vt:lpstr>
      <vt:lpstr>AP-TEE &amp; Confidential Compute</vt:lpstr>
      <vt:lpstr>Confidential Compute</vt:lpstr>
      <vt:lpstr>Blockchains</vt:lpstr>
      <vt:lpstr>SIRT</vt:lpstr>
      <vt:lpstr>Competition</vt:lpstr>
      <vt:lpstr>Competition (WIP)</vt:lpstr>
      <vt:lpstr>Status &amp; Roadmap </vt:lpstr>
      <vt:lpstr>2021 Highlights</vt:lpstr>
      <vt:lpstr>Roadmap (WIP)</vt:lpstr>
      <vt:lpstr>1st Half 2022 Targets</vt:lpstr>
      <vt:lpstr>Longer Term Priorities</vt:lpstr>
      <vt:lpstr>Backup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modified xsi:type="dcterms:W3CDTF">2022-01-07T22:59:45Z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0398c1c-5e94-454c-bbc4-eb8a4a50b8b0_Enabled">
    <vt:lpwstr>true</vt:lpwstr>
  </property>
  <property fmtid="{D5CDD505-2E9C-101B-9397-08002B2CF9AE}" pid="3" name="MSIP_Label_10398c1c-5e94-454c-bbc4-eb8a4a50b8b0_SetDate">
    <vt:lpwstr>2021-11-02T01:44:27Z</vt:lpwstr>
  </property>
  <property fmtid="{D5CDD505-2E9C-101B-9397-08002B2CF9AE}" pid="4" name="MSIP_Label_10398c1c-5e94-454c-bbc4-eb8a4a50b8b0_Method">
    <vt:lpwstr>Privileged</vt:lpwstr>
  </property>
  <property fmtid="{D5CDD505-2E9C-101B-9397-08002B2CF9AE}" pid="5" name="MSIP_Label_10398c1c-5e94-454c-bbc4-eb8a4a50b8b0_Name">
    <vt:lpwstr>Public</vt:lpwstr>
  </property>
  <property fmtid="{D5CDD505-2E9C-101B-9397-08002B2CF9AE}" pid="6" name="MSIP_Label_10398c1c-5e94-454c-bbc4-eb8a4a50b8b0_SiteId">
    <vt:lpwstr>d466216a-c643-434a-9c2e-057448c17cbe</vt:lpwstr>
  </property>
  <property fmtid="{D5CDD505-2E9C-101B-9397-08002B2CF9AE}" pid="7" name="MSIP_Label_10398c1c-5e94-454c-bbc4-eb8a4a50b8b0_ActionId">
    <vt:lpwstr>f9de325e-c0fc-4124-8b0d-64caf8fc85dc</vt:lpwstr>
  </property>
  <property fmtid="{D5CDD505-2E9C-101B-9397-08002B2CF9AE}" pid="8" name="MSIP_Label_10398c1c-5e94-454c-bbc4-eb8a4a50b8b0_ContentBits">
    <vt:lpwstr>0</vt:lpwstr>
  </property>
  <property fmtid="{D5CDD505-2E9C-101B-9397-08002B2CF9AE}" pid="9" name="_readonly">
    <vt:lpwstr/>
  </property>
  <property fmtid="{D5CDD505-2E9C-101B-9397-08002B2CF9AE}" pid="10" name="_change">
    <vt:lpwstr/>
  </property>
  <property fmtid="{D5CDD505-2E9C-101B-9397-08002B2CF9AE}" pid="11" name="_full-control">
    <vt:lpwstr/>
  </property>
  <property fmtid="{D5CDD505-2E9C-101B-9397-08002B2CF9AE}" pid="12" name="sflag">
    <vt:lpwstr>1639129439</vt:lpwstr>
  </property>
</Properties>
</file>

<file path=docProps/thumbnail.jpeg>
</file>